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7" r:id="rId2"/>
    <p:sldId id="258" r:id="rId3"/>
    <p:sldId id="259" r:id="rId4"/>
    <p:sldId id="305" r:id="rId5"/>
    <p:sldId id="306" r:id="rId6"/>
    <p:sldId id="307" r:id="rId7"/>
    <p:sldId id="280" r:id="rId8"/>
    <p:sldId id="308" r:id="rId9"/>
    <p:sldId id="309" r:id="rId10"/>
    <p:sldId id="283" r:id="rId11"/>
    <p:sldId id="281" r:id="rId12"/>
    <p:sldId id="287" r:id="rId13"/>
    <p:sldId id="282" r:id="rId14"/>
    <p:sldId id="288" r:id="rId15"/>
    <p:sldId id="284" r:id="rId16"/>
    <p:sldId id="285" r:id="rId17"/>
    <p:sldId id="286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268" r:id="rId34"/>
    <p:sldId id="289" r:id="rId35"/>
    <p:sldId id="269" r:id="rId36"/>
    <p:sldId id="260" r:id="rId37"/>
    <p:sldId id="261" r:id="rId38"/>
    <p:sldId id="262" r:id="rId39"/>
    <p:sldId id="263" r:id="rId40"/>
    <p:sldId id="264" r:id="rId41"/>
    <p:sldId id="265" r:id="rId42"/>
    <p:sldId id="266" r:id="rId43"/>
    <p:sldId id="267" r:id="rId44"/>
    <p:sldId id="277" r:id="rId45"/>
    <p:sldId id="27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92" autoAdjust="0"/>
    <p:restoredTop sz="94660"/>
  </p:normalViewPr>
  <p:slideViewPr>
    <p:cSldViewPr>
      <p:cViewPr varScale="1">
        <p:scale>
          <a:sx n="42" d="100"/>
          <a:sy n="42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9C5EBB-C72E-4F76-84F3-499A14AA21F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149F9E4-59E9-4C1A-BCD2-1B063484EC33}">
      <dgm:prSet phldrT="[Text]"/>
      <dgm:spPr/>
      <dgm:t>
        <a:bodyPr/>
        <a:lstStyle/>
        <a:p>
          <a:endParaRPr lang="en-US" dirty="0"/>
        </a:p>
      </dgm:t>
    </dgm:pt>
    <dgm:pt modelId="{1177F876-3226-4F87-B886-17450FC2F6E7}" type="parTrans" cxnId="{DEACA3EB-C6ED-4C35-86E3-379C31ABC6BE}">
      <dgm:prSet/>
      <dgm:spPr/>
      <dgm:t>
        <a:bodyPr/>
        <a:lstStyle/>
        <a:p>
          <a:endParaRPr lang="en-US"/>
        </a:p>
      </dgm:t>
    </dgm:pt>
    <dgm:pt modelId="{19B3C202-3504-445E-9C76-F7ACCCC129A5}" type="sibTrans" cxnId="{DEACA3EB-C6ED-4C35-86E3-379C31ABC6BE}">
      <dgm:prSet/>
      <dgm:spPr/>
      <dgm:t>
        <a:bodyPr/>
        <a:lstStyle/>
        <a:p>
          <a:endParaRPr lang="en-US"/>
        </a:p>
      </dgm:t>
    </dgm:pt>
    <dgm:pt modelId="{1EA25747-258F-4869-97AB-02EDE544B100}">
      <dgm:prSet phldrT="[Text]"/>
      <dgm:spPr/>
      <dgm:t>
        <a:bodyPr/>
        <a:lstStyle/>
        <a:p>
          <a:endParaRPr lang="en-US" dirty="0"/>
        </a:p>
      </dgm:t>
    </dgm:pt>
    <dgm:pt modelId="{B8045A9E-FE61-41C9-B89C-B7942776B7BF}" type="parTrans" cxnId="{04F4E06D-67ED-46FC-B4DB-A09EC9E45799}">
      <dgm:prSet/>
      <dgm:spPr/>
      <dgm:t>
        <a:bodyPr/>
        <a:lstStyle/>
        <a:p>
          <a:endParaRPr lang="en-US"/>
        </a:p>
      </dgm:t>
    </dgm:pt>
    <dgm:pt modelId="{ACF1DDBD-8F2C-4222-8FF9-9A5B26999FBE}" type="sibTrans" cxnId="{04F4E06D-67ED-46FC-B4DB-A09EC9E45799}">
      <dgm:prSet/>
      <dgm:spPr/>
      <dgm:t>
        <a:bodyPr/>
        <a:lstStyle/>
        <a:p>
          <a:endParaRPr lang="en-US"/>
        </a:p>
      </dgm:t>
    </dgm:pt>
    <dgm:pt modelId="{73B6F5D5-43C2-4639-895D-E5F745014A40}">
      <dgm:prSet phldrT="[Text]"/>
      <dgm:spPr/>
      <dgm:t>
        <a:bodyPr/>
        <a:lstStyle/>
        <a:p>
          <a:endParaRPr lang="en-US" dirty="0"/>
        </a:p>
      </dgm:t>
    </dgm:pt>
    <dgm:pt modelId="{3AF4FBDA-2925-45A0-A2CB-2C63A3EAA54D}" type="parTrans" cxnId="{73082619-3185-4239-A557-E4AF304D8885}">
      <dgm:prSet/>
      <dgm:spPr/>
      <dgm:t>
        <a:bodyPr/>
        <a:lstStyle/>
        <a:p>
          <a:endParaRPr lang="en-US"/>
        </a:p>
      </dgm:t>
    </dgm:pt>
    <dgm:pt modelId="{2AB08ADB-2374-4F83-A520-547D11768640}" type="sibTrans" cxnId="{73082619-3185-4239-A557-E4AF304D8885}">
      <dgm:prSet/>
      <dgm:spPr/>
      <dgm:t>
        <a:bodyPr/>
        <a:lstStyle/>
        <a:p>
          <a:endParaRPr lang="en-US"/>
        </a:p>
      </dgm:t>
    </dgm:pt>
    <dgm:pt modelId="{3B6162E6-9F41-4268-97DB-5714E60BB4F7}">
      <dgm:prSet phldrT="[Text]"/>
      <dgm:spPr/>
      <dgm:t>
        <a:bodyPr/>
        <a:lstStyle/>
        <a:p>
          <a:endParaRPr lang="en-US" dirty="0"/>
        </a:p>
      </dgm:t>
    </dgm:pt>
    <dgm:pt modelId="{62287D07-C430-4FED-97D0-317394E6DB86}" type="parTrans" cxnId="{DF069D8D-0A3B-4CFF-98DB-590419B6C572}">
      <dgm:prSet/>
      <dgm:spPr/>
      <dgm:t>
        <a:bodyPr/>
        <a:lstStyle/>
        <a:p>
          <a:endParaRPr lang="en-US"/>
        </a:p>
      </dgm:t>
    </dgm:pt>
    <dgm:pt modelId="{F0C93A16-369E-4E39-AD2A-E137DBE4700D}" type="sibTrans" cxnId="{DF069D8D-0A3B-4CFF-98DB-590419B6C572}">
      <dgm:prSet/>
      <dgm:spPr/>
      <dgm:t>
        <a:bodyPr/>
        <a:lstStyle/>
        <a:p>
          <a:endParaRPr lang="en-US"/>
        </a:p>
      </dgm:t>
    </dgm:pt>
    <dgm:pt modelId="{0DD34936-8BE9-4AA2-8088-3CE4C80C5552}" type="pres">
      <dgm:prSet presAssocID="{3B9C5EBB-C72E-4F76-84F3-499A14AA21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ADD7DF-2B1F-4C3B-B9E6-72415343538A}" type="pres">
      <dgm:prSet presAssocID="{2149F9E4-59E9-4C1A-BCD2-1B063484EC3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C542B-1025-4BCD-AE96-0FE7B367EDA7}" type="pres">
      <dgm:prSet presAssocID="{19B3C202-3504-445E-9C76-F7ACCCC129A5}" presName="sibTrans" presStyleCnt="0"/>
      <dgm:spPr/>
      <dgm:t>
        <a:bodyPr/>
        <a:lstStyle/>
        <a:p>
          <a:endParaRPr lang="en-US"/>
        </a:p>
      </dgm:t>
    </dgm:pt>
    <dgm:pt modelId="{9DD07989-6730-4FDF-9572-E5D24F1BCDF5}" type="pres">
      <dgm:prSet presAssocID="{1EA25747-258F-4869-97AB-02EDE544B100}" presName="node" presStyleLbl="node1" presStyleIdx="1" presStyleCnt="4" custLinFactNeighborX="-1110" custLinFactNeighborY="-1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116D4-A263-41FF-A038-E0FB33DD355D}" type="pres">
      <dgm:prSet presAssocID="{ACF1DDBD-8F2C-4222-8FF9-9A5B26999FBE}" presName="sibTrans" presStyleCnt="0"/>
      <dgm:spPr/>
      <dgm:t>
        <a:bodyPr/>
        <a:lstStyle/>
        <a:p>
          <a:endParaRPr lang="en-US"/>
        </a:p>
      </dgm:t>
    </dgm:pt>
    <dgm:pt modelId="{A2FE8857-0575-484E-AE69-5C570A04BFB0}" type="pres">
      <dgm:prSet presAssocID="{73B6F5D5-43C2-4639-895D-E5F745014A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43E-42DA-4976-A76D-225CF5712899}" type="pres">
      <dgm:prSet presAssocID="{2AB08ADB-2374-4F83-A520-547D11768640}" presName="sibTrans" presStyleCnt="0"/>
      <dgm:spPr/>
      <dgm:t>
        <a:bodyPr/>
        <a:lstStyle/>
        <a:p>
          <a:endParaRPr lang="en-US"/>
        </a:p>
      </dgm:t>
    </dgm:pt>
    <dgm:pt modelId="{55970AB5-9A3E-4EE6-BD5F-FA5E1BE12D05}" type="pres">
      <dgm:prSet presAssocID="{3B6162E6-9F41-4268-97DB-5714E60BB4F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951823-9B0F-4C46-8A73-C4ED80F9C221}" type="presOf" srcId="{3B9C5EBB-C72E-4F76-84F3-499A14AA21FE}" destId="{0DD34936-8BE9-4AA2-8088-3CE4C80C5552}" srcOrd="0" destOrd="0" presId="urn:microsoft.com/office/officeart/2005/8/layout/default"/>
    <dgm:cxn modelId="{04F4E06D-67ED-46FC-B4DB-A09EC9E45799}" srcId="{3B9C5EBB-C72E-4F76-84F3-499A14AA21FE}" destId="{1EA25747-258F-4869-97AB-02EDE544B100}" srcOrd="1" destOrd="0" parTransId="{B8045A9E-FE61-41C9-B89C-B7942776B7BF}" sibTransId="{ACF1DDBD-8F2C-4222-8FF9-9A5B26999FBE}"/>
    <dgm:cxn modelId="{73082619-3185-4239-A557-E4AF304D8885}" srcId="{3B9C5EBB-C72E-4F76-84F3-499A14AA21FE}" destId="{73B6F5D5-43C2-4639-895D-E5F745014A40}" srcOrd="2" destOrd="0" parTransId="{3AF4FBDA-2925-45A0-A2CB-2C63A3EAA54D}" sibTransId="{2AB08ADB-2374-4F83-A520-547D11768640}"/>
    <dgm:cxn modelId="{FD244E43-F103-4CE7-92DD-A168C64EA070}" type="presOf" srcId="{73B6F5D5-43C2-4639-895D-E5F745014A40}" destId="{A2FE8857-0575-484E-AE69-5C570A04BFB0}" srcOrd="0" destOrd="0" presId="urn:microsoft.com/office/officeart/2005/8/layout/default"/>
    <dgm:cxn modelId="{C4EABB1A-AD15-4FF1-AB2E-14C3CA394B56}" type="presOf" srcId="{3B6162E6-9F41-4268-97DB-5714E60BB4F7}" destId="{55970AB5-9A3E-4EE6-BD5F-FA5E1BE12D05}" srcOrd="0" destOrd="0" presId="urn:microsoft.com/office/officeart/2005/8/layout/default"/>
    <dgm:cxn modelId="{DEACA3EB-C6ED-4C35-86E3-379C31ABC6BE}" srcId="{3B9C5EBB-C72E-4F76-84F3-499A14AA21FE}" destId="{2149F9E4-59E9-4C1A-BCD2-1B063484EC33}" srcOrd="0" destOrd="0" parTransId="{1177F876-3226-4F87-B886-17450FC2F6E7}" sibTransId="{19B3C202-3504-445E-9C76-F7ACCCC129A5}"/>
    <dgm:cxn modelId="{ABE0B383-26D8-4FF3-A87B-204F24294556}" type="presOf" srcId="{2149F9E4-59E9-4C1A-BCD2-1B063484EC33}" destId="{2CADD7DF-2B1F-4C3B-B9E6-72415343538A}" srcOrd="0" destOrd="0" presId="urn:microsoft.com/office/officeart/2005/8/layout/default"/>
    <dgm:cxn modelId="{8E0DB93F-C191-431D-BC34-B0F4EFB86A59}" type="presOf" srcId="{1EA25747-258F-4869-97AB-02EDE544B100}" destId="{9DD07989-6730-4FDF-9572-E5D24F1BCDF5}" srcOrd="0" destOrd="0" presId="urn:microsoft.com/office/officeart/2005/8/layout/default"/>
    <dgm:cxn modelId="{DF069D8D-0A3B-4CFF-98DB-590419B6C572}" srcId="{3B9C5EBB-C72E-4F76-84F3-499A14AA21FE}" destId="{3B6162E6-9F41-4268-97DB-5714E60BB4F7}" srcOrd="3" destOrd="0" parTransId="{62287D07-C430-4FED-97D0-317394E6DB86}" sibTransId="{F0C93A16-369E-4E39-AD2A-E137DBE4700D}"/>
    <dgm:cxn modelId="{7455C03F-E30E-4F73-907E-32180010FB27}" type="presParOf" srcId="{0DD34936-8BE9-4AA2-8088-3CE4C80C5552}" destId="{2CADD7DF-2B1F-4C3B-B9E6-72415343538A}" srcOrd="0" destOrd="0" presId="urn:microsoft.com/office/officeart/2005/8/layout/default"/>
    <dgm:cxn modelId="{50BE24CB-6D5B-4D96-9D8B-7079F3FE0398}" type="presParOf" srcId="{0DD34936-8BE9-4AA2-8088-3CE4C80C5552}" destId="{CA1C542B-1025-4BCD-AE96-0FE7B367EDA7}" srcOrd="1" destOrd="0" presId="urn:microsoft.com/office/officeart/2005/8/layout/default"/>
    <dgm:cxn modelId="{941A3388-8132-49A7-B9AC-1EFE6ECABEC1}" type="presParOf" srcId="{0DD34936-8BE9-4AA2-8088-3CE4C80C5552}" destId="{9DD07989-6730-4FDF-9572-E5D24F1BCDF5}" srcOrd="2" destOrd="0" presId="urn:microsoft.com/office/officeart/2005/8/layout/default"/>
    <dgm:cxn modelId="{BA54740E-C268-4DC6-BB42-AF2CF13CD579}" type="presParOf" srcId="{0DD34936-8BE9-4AA2-8088-3CE4C80C5552}" destId="{E77116D4-A263-41FF-A038-E0FB33DD355D}" srcOrd="3" destOrd="0" presId="urn:microsoft.com/office/officeart/2005/8/layout/default"/>
    <dgm:cxn modelId="{AEC9756E-F9E3-431C-95C1-67DC7881F3C3}" type="presParOf" srcId="{0DD34936-8BE9-4AA2-8088-3CE4C80C5552}" destId="{A2FE8857-0575-484E-AE69-5C570A04BFB0}" srcOrd="4" destOrd="0" presId="urn:microsoft.com/office/officeart/2005/8/layout/default"/>
    <dgm:cxn modelId="{F6413F30-98FD-4884-9C02-737DBAA5EDB4}" type="presParOf" srcId="{0DD34936-8BE9-4AA2-8088-3CE4C80C5552}" destId="{6ED0343E-42DA-4976-A76D-225CF5712899}" srcOrd="5" destOrd="0" presId="urn:microsoft.com/office/officeart/2005/8/layout/default"/>
    <dgm:cxn modelId="{FDDD0EE6-4ABA-428E-BD63-5447759FEC87}" type="presParOf" srcId="{0DD34936-8BE9-4AA2-8088-3CE4C80C5552}" destId="{55970AB5-9A3E-4EE6-BD5F-FA5E1BE12D0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9C5EBB-C72E-4F76-84F3-499A14AA21F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49F9E4-59E9-4C1A-BCD2-1B063484EC33}">
      <dgm:prSet phldrT="[Text]"/>
      <dgm:spPr/>
      <dgm:t>
        <a:bodyPr/>
        <a:lstStyle/>
        <a:p>
          <a:endParaRPr lang="en-US" dirty="0"/>
        </a:p>
      </dgm:t>
    </dgm:pt>
    <dgm:pt modelId="{1177F876-3226-4F87-B886-17450FC2F6E7}" type="parTrans" cxnId="{DEACA3EB-C6ED-4C35-86E3-379C31ABC6BE}">
      <dgm:prSet/>
      <dgm:spPr/>
      <dgm:t>
        <a:bodyPr/>
        <a:lstStyle/>
        <a:p>
          <a:endParaRPr lang="en-US"/>
        </a:p>
      </dgm:t>
    </dgm:pt>
    <dgm:pt modelId="{19B3C202-3504-445E-9C76-F7ACCCC129A5}" type="sibTrans" cxnId="{DEACA3EB-C6ED-4C35-86E3-379C31ABC6BE}">
      <dgm:prSet/>
      <dgm:spPr/>
      <dgm:t>
        <a:bodyPr/>
        <a:lstStyle/>
        <a:p>
          <a:endParaRPr lang="en-US"/>
        </a:p>
      </dgm:t>
    </dgm:pt>
    <dgm:pt modelId="{1EA25747-258F-4869-97AB-02EDE544B100}">
      <dgm:prSet phldrT="[Text]"/>
      <dgm:spPr/>
      <dgm:t>
        <a:bodyPr/>
        <a:lstStyle/>
        <a:p>
          <a:endParaRPr lang="en-US" dirty="0"/>
        </a:p>
      </dgm:t>
    </dgm:pt>
    <dgm:pt modelId="{B8045A9E-FE61-41C9-B89C-B7942776B7BF}" type="parTrans" cxnId="{04F4E06D-67ED-46FC-B4DB-A09EC9E45799}">
      <dgm:prSet/>
      <dgm:spPr/>
      <dgm:t>
        <a:bodyPr/>
        <a:lstStyle/>
        <a:p>
          <a:endParaRPr lang="en-US"/>
        </a:p>
      </dgm:t>
    </dgm:pt>
    <dgm:pt modelId="{ACF1DDBD-8F2C-4222-8FF9-9A5B26999FBE}" type="sibTrans" cxnId="{04F4E06D-67ED-46FC-B4DB-A09EC9E45799}">
      <dgm:prSet/>
      <dgm:spPr/>
      <dgm:t>
        <a:bodyPr/>
        <a:lstStyle/>
        <a:p>
          <a:endParaRPr lang="en-US"/>
        </a:p>
      </dgm:t>
    </dgm:pt>
    <dgm:pt modelId="{73B6F5D5-43C2-4639-895D-E5F745014A40}">
      <dgm:prSet phldrT="[Text]"/>
      <dgm:spPr/>
      <dgm:t>
        <a:bodyPr/>
        <a:lstStyle/>
        <a:p>
          <a:endParaRPr lang="en-US" dirty="0"/>
        </a:p>
      </dgm:t>
    </dgm:pt>
    <dgm:pt modelId="{3AF4FBDA-2925-45A0-A2CB-2C63A3EAA54D}" type="parTrans" cxnId="{73082619-3185-4239-A557-E4AF304D8885}">
      <dgm:prSet/>
      <dgm:spPr/>
      <dgm:t>
        <a:bodyPr/>
        <a:lstStyle/>
        <a:p>
          <a:endParaRPr lang="en-US"/>
        </a:p>
      </dgm:t>
    </dgm:pt>
    <dgm:pt modelId="{2AB08ADB-2374-4F83-A520-547D11768640}" type="sibTrans" cxnId="{73082619-3185-4239-A557-E4AF304D8885}">
      <dgm:prSet/>
      <dgm:spPr/>
      <dgm:t>
        <a:bodyPr/>
        <a:lstStyle/>
        <a:p>
          <a:endParaRPr lang="en-US"/>
        </a:p>
      </dgm:t>
    </dgm:pt>
    <dgm:pt modelId="{3B6162E6-9F41-4268-97DB-5714E60BB4F7}">
      <dgm:prSet phldrT="[Text]"/>
      <dgm:spPr/>
      <dgm:t>
        <a:bodyPr/>
        <a:lstStyle/>
        <a:p>
          <a:endParaRPr lang="en-US" dirty="0"/>
        </a:p>
      </dgm:t>
    </dgm:pt>
    <dgm:pt modelId="{62287D07-C430-4FED-97D0-317394E6DB86}" type="parTrans" cxnId="{DF069D8D-0A3B-4CFF-98DB-590419B6C572}">
      <dgm:prSet/>
      <dgm:spPr/>
      <dgm:t>
        <a:bodyPr/>
        <a:lstStyle/>
        <a:p>
          <a:endParaRPr lang="en-US"/>
        </a:p>
      </dgm:t>
    </dgm:pt>
    <dgm:pt modelId="{F0C93A16-369E-4E39-AD2A-E137DBE4700D}" type="sibTrans" cxnId="{DF069D8D-0A3B-4CFF-98DB-590419B6C572}">
      <dgm:prSet/>
      <dgm:spPr/>
      <dgm:t>
        <a:bodyPr/>
        <a:lstStyle/>
        <a:p>
          <a:endParaRPr lang="en-US"/>
        </a:p>
      </dgm:t>
    </dgm:pt>
    <dgm:pt modelId="{69650C07-667A-4B10-A2B9-17274207FCBB}">
      <dgm:prSet/>
      <dgm:spPr/>
      <dgm:t>
        <a:bodyPr/>
        <a:lstStyle/>
        <a:p>
          <a:endParaRPr lang="en-US" dirty="0"/>
        </a:p>
      </dgm:t>
    </dgm:pt>
    <dgm:pt modelId="{FCD2FB69-CB0F-4574-88B0-D73573BF9A57}" type="parTrans" cxnId="{2411143A-2AC2-4C98-8A7A-C4F77B623ADB}">
      <dgm:prSet/>
      <dgm:spPr/>
      <dgm:t>
        <a:bodyPr/>
        <a:lstStyle/>
        <a:p>
          <a:endParaRPr lang="en-US"/>
        </a:p>
      </dgm:t>
    </dgm:pt>
    <dgm:pt modelId="{BAD93BCE-935E-455C-B8F3-1F30ED9A01B0}" type="sibTrans" cxnId="{2411143A-2AC2-4C98-8A7A-C4F77B623ADB}">
      <dgm:prSet/>
      <dgm:spPr/>
      <dgm:t>
        <a:bodyPr/>
        <a:lstStyle/>
        <a:p>
          <a:endParaRPr lang="en-US"/>
        </a:p>
      </dgm:t>
    </dgm:pt>
    <dgm:pt modelId="{0DD34936-8BE9-4AA2-8088-3CE4C80C5552}" type="pres">
      <dgm:prSet presAssocID="{3B9C5EBB-C72E-4F76-84F3-499A14AA21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EED017-A533-4AFE-9756-7EF2AFD69C0C}" type="pres">
      <dgm:prSet presAssocID="{69650C07-667A-4B10-A2B9-17274207FCB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EB618-A087-4DD1-8318-0C73F32035D9}" type="pres">
      <dgm:prSet presAssocID="{BAD93BCE-935E-455C-B8F3-1F30ED9A01B0}" presName="sibTrans" presStyleCnt="0"/>
      <dgm:spPr/>
      <dgm:t>
        <a:bodyPr/>
        <a:lstStyle/>
        <a:p>
          <a:endParaRPr lang="en-US"/>
        </a:p>
      </dgm:t>
    </dgm:pt>
    <dgm:pt modelId="{2CADD7DF-2B1F-4C3B-B9E6-72415343538A}" type="pres">
      <dgm:prSet presAssocID="{2149F9E4-59E9-4C1A-BCD2-1B063484EC33}" presName="node" presStyleLbl="node1" presStyleIdx="1" presStyleCnt="5" custLinFactY="17222" custLinFactNeighborX="6066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C542B-1025-4BCD-AE96-0FE7B367EDA7}" type="pres">
      <dgm:prSet presAssocID="{19B3C202-3504-445E-9C76-F7ACCCC129A5}" presName="sibTrans" presStyleCnt="0"/>
      <dgm:spPr/>
      <dgm:t>
        <a:bodyPr/>
        <a:lstStyle/>
        <a:p>
          <a:endParaRPr lang="en-US"/>
        </a:p>
      </dgm:t>
    </dgm:pt>
    <dgm:pt modelId="{9DD07989-6730-4FDF-9572-E5D24F1BCDF5}" type="pres">
      <dgm:prSet presAssocID="{1EA25747-258F-4869-97AB-02EDE544B100}" presName="node" presStyleLbl="node1" presStyleIdx="2" presStyleCnt="5" custLinFactX="-10667" custLinFactNeighborX="-100000" custLinFactNeighborY="1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116D4-A263-41FF-A038-E0FB33DD355D}" type="pres">
      <dgm:prSet presAssocID="{ACF1DDBD-8F2C-4222-8FF9-9A5B26999FBE}" presName="sibTrans" presStyleCnt="0"/>
      <dgm:spPr/>
      <dgm:t>
        <a:bodyPr/>
        <a:lstStyle/>
        <a:p>
          <a:endParaRPr lang="en-US"/>
        </a:p>
      </dgm:t>
    </dgm:pt>
    <dgm:pt modelId="{A2FE8857-0575-484E-AE69-5C570A04BFB0}" type="pres">
      <dgm:prSet presAssocID="{73B6F5D5-43C2-4639-895D-E5F745014A4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43E-42DA-4976-A76D-225CF5712899}" type="pres">
      <dgm:prSet presAssocID="{2AB08ADB-2374-4F83-A520-547D11768640}" presName="sibTrans" presStyleCnt="0"/>
      <dgm:spPr/>
      <dgm:t>
        <a:bodyPr/>
        <a:lstStyle/>
        <a:p>
          <a:endParaRPr lang="en-US"/>
        </a:p>
      </dgm:t>
    </dgm:pt>
    <dgm:pt modelId="{55970AB5-9A3E-4EE6-BD5F-FA5E1BE12D05}" type="pres">
      <dgm:prSet presAssocID="{3B6162E6-9F41-4268-97DB-5714E60BB4F7}" presName="node" presStyleLbl="node1" presStyleIdx="4" presStyleCnt="5" custLinFactY="-15000" custLinFactNeighborX="55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AE2E7D-F60E-491C-9C63-D1686D4657A4}" type="presOf" srcId="{69650C07-667A-4B10-A2B9-17274207FCBB}" destId="{C2EED017-A533-4AFE-9756-7EF2AFD69C0C}" srcOrd="0" destOrd="0" presId="urn:microsoft.com/office/officeart/2005/8/layout/default"/>
    <dgm:cxn modelId="{80936056-BD69-4D7C-AEE9-C89E88A4E797}" type="presOf" srcId="{1EA25747-258F-4869-97AB-02EDE544B100}" destId="{9DD07989-6730-4FDF-9572-E5D24F1BCDF5}" srcOrd="0" destOrd="0" presId="urn:microsoft.com/office/officeart/2005/8/layout/default"/>
    <dgm:cxn modelId="{2411143A-2AC2-4C98-8A7A-C4F77B623ADB}" srcId="{3B9C5EBB-C72E-4F76-84F3-499A14AA21FE}" destId="{69650C07-667A-4B10-A2B9-17274207FCBB}" srcOrd="0" destOrd="0" parTransId="{FCD2FB69-CB0F-4574-88B0-D73573BF9A57}" sibTransId="{BAD93BCE-935E-455C-B8F3-1F30ED9A01B0}"/>
    <dgm:cxn modelId="{04F4E06D-67ED-46FC-B4DB-A09EC9E45799}" srcId="{3B9C5EBB-C72E-4F76-84F3-499A14AA21FE}" destId="{1EA25747-258F-4869-97AB-02EDE544B100}" srcOrd="2" destOrd="0" parTransId="{B8045A9E-FE61-41C9-B89C-B7942776B7BF}" sibTransId="{ACF1DDBD-8F2C-4222-8FF9-9A5B26999FBE}"/>
    <dgm:cxn modelId="{73082619-3185-4239-A557-E4AF304D8885}" srcId="{3B9C5EBB-C72E-4F76-84F3-499A14AA21FE}" destId="{73B6F5D5-43C2-4639-895D-E5F745014A40}" srcOrd="3" destOrd="0" parTransId="{3AF4FBDA-2925-45A0-A2CB-2C63A3EAA54D}" sibTransId="{2AB08ADB-2374-4F83-A520-547D11768640}"/>
    <dgm:cxn modelId="{DEACA3EB-C6ED-4C35-86E3-379C31ABC6BE}" srcId="{3B9C5EBB-C72E-4F76-84F3-499A14AA21FE}" destId="{2149F9E4-59E9-4C1A-BCD2-1B063484EC33}" srcOrd="1" destOrd="0" parTransId="{1177F876-3226-4F87-B886-17450FC2F6E7}" sibTransId="{19B3C202-3504-445E-9C76-F7ACCCC129A5}"/>
    <dgm:cxn modelId="{122F2BBF-A481-42FE-94E3-590E54293AC7}" type="presOf" srcId="{73B6F5D5-43C2-4639-895D-E5F745014A40}" destId="{A2FE8857-0575-484E-AE69-5C570A04BFB0}" srcOrd="0" destOrd="0" presId="urn:microsoft.com/office/officeart/2005/8/layout/default"/>
    <dgm:cxn modelId="{54D254F7-59DC-4B5C-ADC6-7D57F3D93D10}" type="presOf" srcId="{3B9C5EBB-C72E-4F76-84F3-499A14AA21FE}" destId="{0DD34936-8BE9-4AA2-8088-3CE4C80C5552}" srcOrd="0" destOrd="0" presId="urn:microsoft.com/office/officeart/2005/8/layout/default"/>
    <dgm:cxn modelId="{5DA21B95-E130-4177-AC6A-13E59958D555}" type="presOf" srcId="{2149F9E4-59E9-4C1A-BCD2-1B063484EC33}" destId="{2CADD7DF-2B1F-4C3B-B9E6-72415343538A}" srcOrd="0" destOrd="0" presId="urn:microsoft.com/office/officeart/2005/8/layout/default"/>
    <dgm:cxn modelId="{DF069D8D-0A3B-4CFF-98DB-590419B6C572}" srcId="{3B9C5EBB-C72E-4F76-84F3-499A14AA21FE}" destId="{3B6162E6-9F41-4268-97DB-5714E60BB4F7}" srcOrd="4" destOrd="0" parTransId="{62287D07-C430-4FED-97D0-317394E6DB86}" sibTransId="{F0C93A16-369E-4E39-AD2A-E137DBE4700D}"/>
    <dgm:cxn modelId="{EAF5EE4B-B136-4914-B864-3B69CAEF62F5}" type="presOf" srcId="{3B6162E6-9F41-4268-97DB-5714E60BB4F7}" destId="{55970AB5-9A3E-4EE6-BD5F-FA5E1BE12D05}" srcOrd="0" destOrd="0" presId="urn:microsoft.com/office/officeart/2005/8/layout/default"/>
    <dgm:cxn modelId="{BA09EBC5-063A-4B95-8DF9-83810EDA4B9E}" type="presParOf" srcId="{0DD34936-8BE9-4AA2-8088-3CE4C80C5552}" destId="{C2EED017-A533-4AFE-9756-7EF2AFD69C0C}" srcOrd="0" destOrd="0" presId="urn:microsoft.com/office/officeart/2005/8/layout/default"/>
    <dgm:cxn modelId="{A6A298E1-2AD3-4413-A605-F0B660BDECC1}" type="presParOf" srcId="{0DD34936-8BE9-4AA2-8088-3CE4C80C5552}" destId="{FC5EB618-A087-4DD1-8318-0C73F32035D9}" srcOrd="1" destOrd="0" presId="urn:microsoft.com/office/officeart/2005/8/layout/default"/>
    <dgm:cxn modelId="{6946318E-CAE6-4398-BFC0-E2B04553844F}" type="presParOf" srcId="{0DD34936-8BE9-4AA2-8088-3CE4C80C5552}" destId="{2CADD7DF-2B1F-4C3B-B9E6-72415343538A}" srcOrd="2" destOrd="0" presId="urn:microsoft.com/office/officeart/2005/8/layout/default"/>
    <dgm:cxn modelId="{C902ACD7-41FA-4B83-A4C9-6E73EF695843}" type="presParOf" srcId="{0DD34936-8BE9-4AA2-8088-3CE4C80C5552}" destId="{CA1C542B-1025-4BCD-AE96-0FE7B367EDA7}" srcOrd="3" destOrd="0" presId="urn:microsoft.com/office/officeart/2005/8/layout/default"/>
    <dgm:cxn modelId="{C6D58B6B-F094-4198-ABA8-9F3789F879C0}" type="presParOf" srcId="{0DD34936-8BE9-4AA2-8088-3CE4C80C5552}" destId="{9DD07989-6730-4FDF-9572-E5D24F1BCDF5}" srcOrd="4" destOrd="0" presId="urn:microsoft.com/office/officeart/2005/8/layout/default"/>
    <dgm:cxn modelId="{01D0C5BA-E72A-41D2-9B8C-B03403E3CC05}" type="presParOf" srcId="{0DD34936-8BE9-4AA2-8088-3CE4C80C5552}" destId="{E77116D4-A263-41FF-A038-E0FB33DD355D}" srcOrd="5" destOrd="0" presId="urn:microsoft.com/office/officeart/2005/8/layout/default"/>
    <dgm:cxn modelId="{76B47A70-3A10-4ED3-9FA0-0A92FF40578B}" type="presParOf" srcId="{0DD34936-8BE9-4AA2-8088-3CE4C80C5552}" destId="{A2FE8857-0575-484E-AE69-5C570A04BFB0}" srcOrd="6" destOrd="0" presId="urn:microsoft.com/office/officeart/2005/8/layout/default"/>
    <dgm:cxn modelId="{315E2B57-12B0-440A-B8CC-5FCFDFB1F5B7}" type="presParOf" srcId="{0DD34936-8BE9-4AA2-8088-3CE4C80C5552}" destId="{6ED0343E-42DA-4976-A76D-225CF5712899}" srcOrd="7" destOrd="0" presId="urn:microsoft.com/office/officeart/2005/8/layout/default"/>
    <dgm:cxn modelId="{9E61B6F8-D45F-4A57-B7BC-8D383D238DC1}" type="presParOf" srcId="{0DD34936-8BE9-4AA2-8088-3CE4C80C5552}" destId="{55970AB5-9A3E-4EE6-BD5F-FA5E1BE12D0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</dgm:pt>
    <dgm:pt modelId="{22649094-1A8C-4F77-AFCD-F91E559BF23D}" type="pres">
      <dgm:prSet presAssocID="{35600CE5-D7D7-44DD-8F7F-8F5B75A81EB0}" presName="arrow" presStyleLbl="bgShp" presStyleIdx="0" presStyleCnt="1" custLinFactNeighborX="802" custLinFactNeighborY="-1875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D5F4E0-7199-4335-AA14-6F550EFE6A8E}" type="presOf" srcId="{20A9FCC3-180F-4497-95A3-8FF246318BC7}" destId="{63F1C1C4-ED94-47B2-9734-4FE03F077FF5}" srcOrd="0" destOrd="0" presId="urn:microsoft.com/office/officeart/2005/8/layout/hProcess9"/>
    <dgm:cxn modelId="{2015B903-B81A-4AF0-95F8-C79857AC3D71}" type="presOf" srcId="{35600CE5-D7D7-44DD-8F7F-8F5B75A81EB0}" destId="{5B04EE8A-5E31-4CAC-8557-9EC8E8F280EE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997337AF-733C-4337-8BCE-F3C5D9888A85}" type="presOf" srcId="{87857BA2-4067-4A42-B4FE-16B4A56E9CCE}" destId="{A5AB8047-F559-4AD5-BB07-01D4DFE20BB5}" srcOrd="0" destOrd="0" presId="urn:microsoft.com/office/officeart/2005/8/layout/hProcess9"/>
    <dgm:cxn modelId="{EAFFEAB1-1612-4288-9C81-6D7E63042277}" type="presOf" srcId="{FA4621DF-8DF0-4DD4-92C9-D34D0D2216C7}" destId="{2639B51D-BE87-4044-8C3A-01976DFF821A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367968EF-3C60-41F9-B529-32A99CA5F5C9}" type="presParOf" srcId="{5B04EE8A-5E31-4CAC-8557-9EC8E8F280EE}" destId="{22649094-1A8C-4F77-AFCD-F91E559BF23D}" srcOrd="0" destOrd="0" presId="urn:microsoft.com/office/officeart/2005/8/layout/hProcess9"/>
    <dgm:cxn modelId="{12DCD0CB-C709-43E9-8E65-D33A6C8EC5B8}" type="presParOf" srcId="{5B04EE8A-5E31-4CAC-8557-9EC8E8F280EE}" destId="{15CD78E7-0FE0-4503-88CF-EC7F51E56F1D}" srcOrd="1" destOrd="0" presId="urn:microsoft.com/office/officeart/2005/8/layout/hProcess9"/>
    <dgm:cxn modelId="{452DA9A1-2D12-4059-A96B-E0B624169764}" type="presParOf" srcId="{15CD78E7-0FE0-4503-88CF-EC7F51E56F1D}" destId="{A5AB8047-F559-4AD5-BB07-01D4DFE20BB5}" srcOrd="0" destOrd="0" presId="urn:microsoft.com/office/officeart/2005/8/layout/hProcess9"/>
    <dgm:cxn modelId="{93564B8D-5066-409E-AC77-9D1CB642FDA7}" type="presParOf" srcId="{15CD78E7-0FE0-4503-88CF-EC7F51E56F1D}" destId="{CAC8C69E-12FA-46C1-9FC1-F319D37F9BC7}" srcOrd="1" destOrd="0" presId="urn:microsoft.com/office/officeart/2005/8/layout/hProcess9"/>
    <dgm:cxn modelId="{6CFA239B-6FD2-45FF-8DDA-F4515984F826}" type="presParOf" srcId="{15CD78E7-0FE0-4503-88CF-EC7F51E56F1D}" destId="{2639B51D-BE87-4044-8C3A-01976DFF821A}" srcOrd="2" destOrd="0" presId="urn:microsoft.com/office/officeart/2005/8/layout/hProcess9"/>
    <dgm:cxn modelId="{13844407-7576-47C9-9E04-33DFF00817EA}" type="presParOf" srcId="{15CD78E7-0FE0-4503-88CF-EC7F51E56F1D}" destId="{DAB086F0-3409-4519-B0C2-26B5FC532AB1}" srcOrd="3" destOrd="0" presId="urn:microsoft.com/office/officeart/2005/8/layout/hProcess9"/>
    <dgm:cxn modelId="{50482587-8AB2-4C72-A31D-39B5D7C397AA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99DD7A-1752-4B24-B63D-32A58571BEEB}" type="presOf" srcId="{35600CE5-D7D7-44DD-8F7F-8F5B75A81EB0}" destId="{5B04EE8A-5E31-4CAC-8557-9EC8E8F280EE}" srcOrd="0" destOrd="0" presId="urn:microsoft.com/office/officeart/2005/8/layout/hProcess9"/>
    <dgm:cxn modelId="{677F063D-1050-4072-A9F1-5873BD7D4E90}" type="presOf" srcId="{FA4621DF-8DF0-4DD4-92C9-D34D0D2216C7}" destId="{2639B51D-BE87-4044-8C3A-01976DFF821A}" srcOrd="0" destOrd="0" presId="urn:microsoft.com/office/officeart/2005/8/layout/hProcess9"/>
    <dgm:cxn modelId="{E2FA6A1D-5F4D-40B9-A553-13D01CBEF985}" type="presOf" srcId="{20A9FCC3-180F-4497-95A3-8FF246318BC7}" destId="{63F1C1C4-ED94-47B2-9734-4FE03F077FF5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57C8DE66-DA58-477C-B8BA-96C7D90BACE6}" type="presOf" srcId="{87857BA2-4067-4A42-B4FE-16B4A56E9CCE}" destId="{A5AB8047-F559-4AD5-BB07-01D4DFE20BB5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B364E129-CB55-46B2-92CE-209CF58451F4}" type="presParOf" srcId="{5B04EE8A-5E31-4CAC-8557-9EC8E8F280EE}" destId="{22649094-1A8C-4F77-AFCD-F91E559BF23D}" srcOrd="0" destOrd="0" presId="urn:microsoft.com/office/officeart/2005/8/layout/hProcess9"/>
    <dgm:cxn modelId="{E63C83FB-EF3C-4594-8397-BB3DDD114E20}" type="presParOf" srcId="{5B04EE8A-5E31-4CAC-8557-9EC8E8F280EE}" destId="{15CD78E7-0FE0-4503-88CF-EC7F51E56F1D}" srcOrd="1" destOrd="0" presId="urn:microsoft.com/office/officeart/2005/8/layout/hProcess9"/>
    <dgm:cxn modelId="{DE06C8A6-DA2D-44BD-9B20-743CC5DBE6A1}" type="presParOf" srcId="{15CD78E7-0FE0-4503-88CF-EC7F51E56F1D}" destId="{A5AB8047-F559-4AD5-BB07-01D4DFE20BB5}" srcOrd="0" destOrd="0" presId="urn:microsoft.com/office/officeart/2005/8/layout/hProcess9"/>
    <dgm:cxn modelId="{4143E75E-AF11-4E48-8D18-F2DB9FF31C02}" type="presParOf" srcId="{15CD78E7-0FE0-4503-88CF-EC7F51E56F1D}" destId="{CAC8C69E-12FA-46C1-9FC1-F319D37F9BC7}" srcOrd="1" destOrd="0" presId="urn:microsoft.com/office/officeart/2005/8/layout/hProcess9"/>
    <dgm:cxn modelId="{030D976A-E2E4-4B8E-B8D4-D48E691EBD83}" type="presParOf" srcId="{15CD78E7-0FE0-4503-88CF-EC7F51E56F1D}" destId="{2639B51D-BE87-4044-8C3A-01976DFF821A}" srcOrd="2" destOrd="0" presId="urn:microsoft.com/office/officeart/2005/8/layout/hProcess9"/>
    <dgm:cxn modelId="{94861446-624D-4263-A5EA-98CA45CCB063}" type="presParOf" srcId="{15CD78E7-0FE0-4503-88CF-EC7F51E56F1D}" destId="{DAB086F0-3409-4519-B0C2-26B5FC532AB1}" srcOrd="3" destOrd="0" presId="urn:microsoft.com/office/officeart/2005/8/layout/hProcess9"/>
    <dgm:cxn modelId="{35271CFC-D2AA-4DE6-8C2F-F8EB653DF648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12B649-81C6-4BC8-9DF7-9D19060640E9}" type="presOf" srcId="{20A9FCC3-180F-4497-95A3-8FF246318BC7}" destId="{63F1C1C4-ED94-47B2-9734-4FE03F077FF5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DE9340CD-6846-48CC-ADC5-AFE961F28891}" type="presOf" srcId="{87857BA2-4067-4A42-B4FE-16B4A56E9CCE}" destId="{A5AB8047-F559-4AD5-BB07-01D4DFE20BB5}" srcOrd="0" destOrd="0" presId="urn:microsoft.com/office/officeart/2005/8/layout/hProcess9"/>
    <dgm:cxn modelId="{BEB99EAB-FB12-4C7C-9411-C7EEDDBF3DB0}" type="presOf" srcId="{35600CE5-D7D7-44DD-8F7F-8F5B75A81EB0}" destId="{5B04EE8A-5E31-4CAC-8557-9EC8E8F280EE}" srcOrd="0" destOrd="0" presId="urn:microsoft.com/office/officeart/2005/8/layout/hProcess9"/>
    <dgm:cxn modelId="{69717028-B48C-4D4C-AA5D-073FB856F6EC}" type="presOf" srcId="{FA4621DF-8DF0-4DD4-92C9-D34D0D2216C7}" destId="{2639B51D-BE87-4044-8C3A-01976DFF821A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29E7FFC6-21B7-43AC-AE3B-DC9CE04767F3}" type="presParOf" srcId="{5B04EE8A-5E31-4CAC-8557-9EC8E8F280EE}" destId="{22649094-1A8C-4F77-AFCD-F91E559BF23D}" srcOrd="0" destOrd="0" presId="urn:microsoft.com/office/officeart/2005/8/layout/hProcess9"/>
    <dgm:cxn modelId="{CCEEC07A-6AF5-4A95-B17B-C84307554229}" type="presParOf" srcId="{5B04EE8A-5E31-4CAC-8557-9EC8E8F280EE}" destId="{15CD78E7-0FE0-4503-88CF-EC7F51E56F1D}" srcOrd="1" destOrd="0" presId="urn:microsoft.com/office/officeart/2005/8/layout/hProcess9"/>
    <dgm:cxn modelId="{49B334C2-549F-46FE-97AE-A0F4E133274F}" type="presParOf" srcId="{15CD78E7-0FE0-4503-88CF-EC7F51E56F1D}" destId="{A5AB8047-F559-4AD5-BB07-01D4DFE20BB5}" srcOrd="0" destOrd="0" presId="urn:microsoft.com/office/officeart/2005/8/layout/hProcess9"/>
    <dgm:cxn modelId="{7DD40BFF-660F-4BF5-B446-9F33D433B862}" type="presParOf" srcId="{15CD78E7-0FE0-4503-88CF-EC7F51E56F1D}" destId="{CAC8C69E-12FA-46C1-9FC1-F319D37F9BC7}" srcOrd="1" destOrd="0" presId="urn:microsoft.com/office/officeart/2005/8/layout/hProcess9"/>
    <dgm:cxn modelId="{EE5A17BD-B360-4197-AD64-6BF463E0407A}" type="presParOf" srcId="{15CD78E7-0FE0-4503-88CF-EC7F51E56F1D}" destId="{2639B51D-BE87-4044-8C3A-01976DFF821A}" srcOrd="2" destOrd="0" presId="urn:microsoft.com/office/officeart/2005/8/layout/hProcess9"/>
    <dgm:cxn modelId="{8245F451-86C3-407A-BA6C-38C6538978C7}" type="presParOf" srcId="{15CD78E7-0FE0-4503-88CF-EC7F51E56F1D}" destId="{DAB086F0-3409-4519-B0C2-26B5FC532AB1}" srcOrd="3" destOrd="0" presId="urn:microsoft.com/office/officeart/2005/8/layout/hProcess9"/>
    <dgm:cxn modelId="{748DC7B1-87B4-4AC7-BD5C-D3BFDBA22BE2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600CE5-D7D7-44DD-8F7F-8F5B75A81EB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857BA2-4067-4A42-B4FE-16B4A56E9CCE}">
      <dgm:prSet phldrT="[Text]"/>
      <dgm:spPr/>
      <dgm:t>
        <a:bodyPr/>
        <a:lstStyle/>
        <a:p>
          <a:endParaRPr lang="en-US" dirty="0"/>
        </a:p>
      </dgm:t>
    </dgm:pt>
    <dgm:pt modelId="{F3643E81-870D-4F3C-B094-079B8762D9AE}" type="parTrans" cxnId="{02095DA7-E323-4C24-BDCB-B07C5042C4BB}">
      <dgm:prSet/>
      <dgm:spPr/>
      <dgm:t>
        <a:bodyPr/>
        <a:lstStyle/>
        <a:p>
          <a:endParaRPr lang="en-US"/>
        </a:p>
      </dgm:t>
    </dgm:pt>
    <dgm:pt modelId="{82E8FD5C-0F26-481A-8385-03C5EC1E4ACD}" type="sibTrans" cxnId="{02095DA7-E323-4C24-BDCB-B07C5042C4BB}">
      <dgm:prSet/>
      <dgm:spPr/>
      <dgm:t>
        <a:bodyPr/>
        <a:lstStyle/>
        <a:p>
          <a:endParaRPr lang="en-US"/>
        </a:p>
      </dgm:t>
    </dgm:pt>
    <dgm:pt modelId="{FA4621DF-8DF0-4DD4-92C9-D34D0D2216C7}">
      <dgm:prSet phldrT="[Text]"/>
      <dgm:spPr/>
      <dgm:t>
        <a:bodyPr/>
        <a:lstStyle/>
        <a:p>
          <a:endParaRPr lang="en-US" dirty="0"/>
        </a:p>
      </dgm:t>
    </dgm:pt>
    <dgm:pt modelId="{26127394-0D7C-42F4-AD58-181563885064}" type="parTrans" cxnId="{E59E5D01-59D7-4561-9B66-77648B0155A9}">
      <dgm:prSet/>
      <dgm:spPr/>
      <dgm:t>
        <a:bodyPr/>
        <a:lstStyle/>
        <a:p>
          <a:endParaRPr lang="en-US"/>
        </a:p>
      </dgm:t>
    </dgm:pt>
    <dgm:pt modelId="{13FDE569-6BEB-40E9-BBB7-21B4976459AC}" type="sibTrans" cxnId="{E59E5D01-59D7-4561-9B66-77648B0155A9}">
      <dgm:prSet/>
      <dgm:spPr/>
      <dgm:t>
        <a:bodyPr/>
        <a:lstStyle/>
        <a:p>
          <a:endParaRPr lang="en-US"/>
        </a:p>
      </dgm:t>
    </dgm:pt>
    <dgm:pt modelId="{20A9FCC3-180F-4497-95A3-8FF246318BC7}">
      <dgm:prSet phldrT="[Text]"/>
      <dgm:spPr/>
      <dgm:t>
        <a:bodyPr/>
        <a:lstStyle/>
        <a:p>
          <a:endParaRPr lang="en-US" dirty="0"/>
        </a:p>
      </dgm:t>
    </dgm:pt>
    <dgm:pt modelId="{DACC55D9-E7E3-41EE-BA23-CD85354D16AD}" type="parTrans" cxnId="{43E72760-A5F4-4B0B-9722-8E000FDC14BD}">
      <dgm:prSet/>
      <dgm:spPr/>
      <dgm:t>
        <a:bodyPr/>
        <a:lstStyle/>
        <a:p>
          <a:endParaRPr lang="en-US"/>
        </a:p>
      </dgm:t>
    </dgm:pt>
    <dgm:pt modelId="{8EA4386C-1428-469F-9100-53A866A7D392}" type="sibTrans" cxnId="{43E72760-A5F4-4B0B-9722-8E000FDC14BD}">
      <dgm:prSet/>
      <dgm:spPr/>
      <dgm:t>
        <a:bodyPr/>
        <a:lstStyle/>
        <a:p>
          <a:endParaRPr lang="en-US"/>
        </a:p>
      </dgm:t>
    </dgm:pt>
    <dgm:pt modelId="{5B04EE8A-5E31-4CAC-8557-9EC8E8F280EE}" type="pres">
      <dgm:prSet presAssocID="{35600CE5-D7D7-44DD-8F7F-8F5B75A81EB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649094-1A8C-4F77-AFCD-F91E559BF23D}" type="pres">
      <dgm:prSet presAssocID="{35600CE5-D7D7-44DD-8F7F-8F5B75A81EB0}" presName="arrow" presStyleLbl="bgShp" presStyleIdx="0" presStyleCnt="1"/>
      <dgm:spPr/>
    </dgm:pt>
    <dgm:pt modelId="{15CD78E7-0FE0-4503-88CF-EC7F51E56F1D}" type="pres">
      <dgm:prSet presAssocID="{35600CE5-D7D7-44DD-8F7F-8F5B75A81EB0}" presName="linearProcess" presStyleCnt="0"/>
      <dgm:spPr/>
    </dgm:pt>
    <dgm:pt modelId="{A5AB8047-F559-4AD5-BB07-01D4DFE20BB5}" type="pres">
      <dgm:prSet presAssocID="{87857BA2-4067-4A42-B4FE-16B4A56E9C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8C69E-12FA-46C1-9FC1-F319D37F9BC7}" type="pres">
      <dgm:prSet presAssocID="{82E8FD5C-0F26-481A-8385-03C5EC1E4ACD}" presName="sibTrans" presStyleCnt="0"/>
      <dgm:spPr/>
    </dgm:pt>
    <dgm:pt modelId="{2639B51D-BE87-4044-8C3A-01976DFF821A}" type="pres">
      <dgm:prSet presAssocID="{FA4621DF-8DF0-4DD4-92C9-D34D0D2216C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086F0-3409-4519-B0C2-26B5FC532AB1}" type="pres">
      <dgm:prSet presAssocID="{13FDE569-6BEB-40E9-BBB7-21B4976459AC}" presName="sibTrans" presStyleCnt="0"/>
      <dgm:spPr/>
    </dgm:pt>
    <dgm:pt modelId="{63F1C1C4-ED94-47B2-9734-4FE03F077FF5}" type="pres">
      <dgm:prSet presAssocID="{20A9FCC3-180F-4497-95A3-8FF246318BC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DD6417-404E-4947-87FC-A36FB970635A}" type="presOf" srcId="{FA4621DF-8DF0-4DD4-92C9-D34D0D2216C7}" destId="{2639B51D-BE87-4044-8C3A-01976DFF821A}" srcOrd="0" destOrd="0" presId="urn:microsoft.com/office/officeart/2005/8/layout/hProcess9"/>
    <dgm:cxn modelId="{02095DA7-E323-4C24-BDCB-B07C5042C4BB}" srcId="{35600CE5-D7D7-44DD-8F7F-8F5B75A81EB0}" destId="{87857BA2-4067-4A42-B4FE-16B4A56E9CCE}" srcOrd="0" destOrd="0" parTransId="{F3643E81-870D-4F3C-B094-079B8762D9AE}" sibTransId="{82E8FD5C-0F26-481A-8385-03C5EC1E4ACD}"/>
    <dgm:cxn modelId="{43E72760-A5F4-4B0B-9722-8E000FDC14BD}" srcId="{35600CE5-D7D7-44DD-8F7F-8F5B75A81EB0}" destId="{20A9FCC3-180F-4497-95A3-8FF246318BC7}" srcOrd="2" destOrd="0" parTransId="{DACC55D9-E7E3-41EE-BA23-CD85354D16AD}" sibTransId="{8EA4386C-1428-469F-9100-53A866A7D392}"/>
    <dgm:cxn modelId="{39C12212-27CF-4BA5-86E9-DBC75A120665}" type="presOf" srcId="{35600CE5-D7D7-44DD-8F7F-8F5B75A81EB0}" destId="{5B04EE8A-5E31-4CAC-8557-9EC8E8F280EE}" srcOrd="0" destOrd="0" presId="urn:microsoft.com/office/officeart/2005/8/layout/hProcess9"/>
    <dgm:cxn modelId="{E59E5D01-59D7-4561-9B66-77648B0155A9}" srcId="{35600CE5-D7D7-44DD-8F7F-8F5B75A81EB0}" destId="{FA4621DF-8DF0-4DD4-92C9-D34D0D2216C7}" srcOrd="1" destOrd="0" parTransId="{26127394-0D7C-42F4-AD58-181563885064}" sibTransId="{13FDE569-6BEB-40E9-BBB7-21B4976459AC}"/>
    <dgm:cxn modelId="{9AF4F0BF-2978-440E-B057-A4EAF2A3F544}" type="presOf" srcId="{20A9FCC3-180F-4497-95A3-8FF246318BC7}" destId="{63F1C1C4-ED94-47B2-9734-4FE03F077FF5}" srcOrd="0" destOrd="0" presId="urn:microsoft.com/office/officeart/2005/8/layout/hProcess9"/>
    <dgm:cxn modelId="{F72ECA99-0465-4B38-BEB3-5B17EE9914C2}" type="presOf" srcId="{87857BA2-4067-4A42-B4FE-16B4A56E9CCE}" destId="{A5AB8047-F559-4AD5-BB07-01D4DFE20BB5}" srcOrd="0" destOrd="0" presId="urn:microsoft.com/office/officeart/2005/8/layout/hProcess9"/>
    <dgm:cxn modelId="{E0CC76B6-A4F4-48D3-ABEC-882187C9BE72}" type="presParOf" srcId="{5B04EE8A-5E31-4CAC-8557-9EC8E8F280EE}" destId="{22649094-1A8C-4F77-AFCD-F91E559BF23D}" srcOrd="0" destOrd="0" presId="urn:microsoft.com/office/officeart/2005/8/layout/hProcess9"/>
    <dgm:cxn modelId="{E468EB72-7EF5-4F30-A2C4-BDEF39B89325}" type="presParOf" srcId="{5B04EE8A-5E31-4CAC-8557-9EC8E8F280EE}" destId="{15CD78E7-0FE0-4503-88CF-EC7F51E56F1D}" srcOrd="1" destOrd="0" presId="urn:microsoft.com/office/officeart/2005/8/layout/hProcess9"/>
    <dgm:cxn modelId="{CB5E3647-7A97-4BD9-BF98-2096F4451E4B}" type="presParOf" srcId="{15CD78E7-0FE0-4503-88CF-EC7F51E56F1D}" destId="{A5AB8047-F559-4AD5-BB07-01D4DFE20BB5}" srcOrd="0" destOrd="0" presId="urn:microsoft.com/office/officeart/2005/8/layout/hProcess9"/>
    <dgm:cxn modelId="{32F712D2-E1E9-4433-83D5-747C6476837C}" type="presParOf" srcId="{15CD78E7-0FE0-4503-88CF-EC7F51E56F1D}" destId="{CAC8C69E-12FA-46C1-9FC1-F319D37F9BC7}" srcOrd="1" destOrd="0" presId="urn:microsoft.com/office/officeart/2005/8/layout/hProcess9"/>
    <dgm:cxn modelId="{3E9DA1D9-D92D-442C-8BEA-F552FBBDA4E0}" type="presParOf" srcId="{15CD78E7-0FE0-4503-88CF-EC7F51E56F1D}" destId="{2639B51D-BE87-4044-8C3A-01976DFF821A}" srcOrd="2" destOrd="0" presId="urn:microsoft.com/office/officeart/2005/8/layout/hProcess9"/>
    <dgm:cxn modelId="{5BA55023-587F-4F99-A06D-164E52A36CF1}" type="presParOf" srcId="{15CD78E7-0FE0-4503-88CF-EC7F51E56F1D}" destId="{DAB086F0-3409-4519-B0C2-26B5FC532AB1}" srcOrd="3" destOrd="0" presId="urn:microsoft.com/office/officeart/2005/8/layout/hProcess9"/>
    <dgm:cxn modelId="{4431E1EA-77C7-4AEF-A13D-1DB656156905}" type="presParOf" srcId="{15CD78E7-0FE0-4503-88CF-EC7F51E56F1D}" destId="{63F1C1C4-ED94-47B2-9734-4FE03F077FF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ADD7DF-2B1F-4C3B-B9E6-72415343538A}">
      <dsp:nvSpPr>
        <dsp:cNvPr id="0" name=""/>
        <dsp:cNvSpPr/>
      </dsp:nvSpPr>
      <dsp:spPr>
        <a:xfrm>
          <a:off x="1004" y="31464"/>
          <a:ext cx="3917900" cy="23507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004" y="31464"/>
        <a:ext cx="3917900" cy="2350740"/>
      </dsp:txXfrm>
    </dsp:sp>
    <dsp:sp modelId="{9DD07989-6730-4FDF-9572-E5D24F1BCDF5}">
      <dsp:nvSpPr>
        <dsp:cNvPr id="0" name=""/>
        <dsp:cNvSpPr/>
      </dsp:nvSpPr>
      <dsp:spPr>
        <a:xfrm>
          <a:off x="4267206" y="11"/>
          <a:ext cx="3917900" cy="2350740"/>
        </a:xfrm>
        <a:prstGeom prst="rect">
          <a:avLst/>
        </a:prstGeom>
        <a:solidFill>
          <a:schemeClr val="accent2">
            <a:hueOff val="-2847829"/>
            <a:satOff val="8321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267206" y="11"/>
        <a:ext cx="3917900" cy="2350740"/>
      </dsp:txXfrm>
    </dsp:sp>
    <dsp:sp modelId="{A2FE8857-0575-484E-AE69-5C570A04BFB0}">
      <dsp:nvSpPr>
        <dsp:cNvPr id="0" name=""/>
        <dsp:cNvSpPr/>
      </dsp:nvSpPr>
      <dsp:spPr>
        <a:xfrm>
          <a:off x="1004" y="2773995"/>
          <a:ext cx="3917900" cy="2350740"/>
        </a:xfrm>
        <a:prstGeom prst="rect">
          <a:avLst/>
        </a:prstGeom>
        <a:solidFill>
          <a:schemeClr val="accent2">
            <a:hueOff val="-5695658"/>
            <a:satOff val="16641"/>
            <a:lumOff val="-3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004" y="2773995"/>
        <a:ext cx="3917900" cy="2350740"/>
      </dsp:txXfrm>
    </dsp:sp>
    <dsp:sp modelId="{55970AB5-9A3E-4EE6-BD5F-FA5E1BE12D05}">
      <dsp:nvSpPr>
        <dsp:cNvPr id="0" name=""/>
        <dsp:cNvSpPr/>
      </dsp:nvSpPr>
      <dsp:spPr>
        <a:xfrm>
          <a:off x="4310695" y="2773995"/>
          <a:ext cx="3917900" cy="2350740"/>
        </a:xfrm>
        <a:prstGeom prst="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310695" y="2773995"/>
        <a:ext cx="3917900" cy="23507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EED017-A533-4AFE-9756-7EF2AFD69C0C}">
      <dsp:nvSpPr>
        <dsp:cNvPr id="0" name=""/>
        <dsp:cNvSpPr/>
      </dsp:nvSpPr>
      <dsp:spPr>
        <a:xfrm>
          <a:off x="0" y="352424"/>
          <a:ext cx="2857499" cy="1714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352424"/>
        <a:ext cx="2857499" cy="1714500"/>
      </dsp:txXfrm>
    </dsp:sp>
    <dsp:sp modelId="{2CADD7DF-2B1F-4C3B-B9E6-72415343538A}">
      <dsp:nvSpPr>
        <dsp:cNvPr id="0" name=""/>
        <dsp:cNvSpPr/>
      </dsp:nvSpPr>
      <dsp:spPr>
        <a:xfrm>
          <a:off x="4876809" y="2362196"/>
          <a:ext cx="2857499" cy="1714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876809" y="2362196"/>
        <a:ext cx="2857499" cy="1714500"/>
      </dsp:txXfrm>
    </dsp:sp>
    <dsp:sp modelId="{9DD07989-6730-4FDF-9572-E5D24F1BCDF5}">
      <dsp:nvSpPr>
        <dsp:cNvPr id="0" name=""/>
        <dsp:cNvSpPr/>
      </dsp:nvSpPr>
      <dsp:spPr>
        <a:xfrm>
          <a:off x="3124190" y="381005"/>
          <a:ext cx="2857499" cy="1714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124190" y="381005"/>
        <a:ext cx="2857499" cy="1714500"/>
      </dsp:txXfrm>
    </dsp:sp>
    <dsp:sp modelId="{A2FE8857-0575-484E-AE69-5C570A04BFB0}">
      <dsp:nvSpPr>
        <dsp:cNvPr id="0" name=""/>
        <dsp:cNvSpPr/>
      </dsp:nvSpPr>
      <dsp:spPr>
        <a:xfrm>
          <a:off x="1571625" y="2352675"/>
          <a:ext cx="2857499" cy="17145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571625" y="2352675"/>
        <a:ext cx="2857499" cy="1714500"/>
      </dsp:txXfrm>
    </dsp:sp>
    <dsp:sp modelId="{55970AB5-9A3E-4EE6-BD5F-FA5E1BE12D05}">
      <dsp:nvSpPr>
        <dsp:cNvPr id="0" name=""/>
        <dsp:cNvSpPr/>
      </dsp:nvSpPr>
      <dsp:spPr>
        <a:xfrm>
          <a:off x="6286500" y="380999"/>
          <a:ext cx="2857499" cy="17145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6286500" y="380999"/>
        <a:ext cx="2857499" cy="17145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85790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49094-1A8C-4F77-AFCD-F91E559BF23D}">
      <dsp:nvSpPr>
        <dsp:cNvPr id="0" name=""/>
        <dsp:cNvSpPr/>
      </dsp:nvSpPr>
      <dsp:spPr>
        <a:xfrm>
          <a:off x="628649" y="0"/>
          <a:ext cx="71247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B8047-F559-4AD5-BB07-01D4DFE20BB5}">
      <dsp:nvSpPr>
        <dsp:cNvPr id="0" name=""/>
        <dsp:cNvSpPr/>
      </dsp:nvSpPr>
      <dsp:spPr>
        <a:xfrm>
          <a:off x="0" y="1219199"/>
          <a:ext cx="251460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0" y="1219199"/>
        <a:ext cx="2514600" cy="1625600"/>
      </dsp:txXfrm>
    </dsp:sp>
    <dsp:sp modelId="{2639B51D-BE87-4044-8C3A-01976DFF821A}">
      <dsp:nvSpPr>
        <dsp:cNvPr id="0" name=""/>
        <dsp:cNvSpPr/>
      </dsp:nvSpPr>
      <dsp:spPr>
        <a:xfrm>
          <a:off x="2933699" y="1219199"/>
          <a:ext cx="2514600" cy="1625600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933699" y="1219199"/>
        <a:ext cx="2514600" cy="1625600"/>
      </dsp:txXfrm>
    </dsp:sp>
    <dsp:sp modelId="{63F1C1C4-ED94-47B2-9734-4FE03F077FF5}">
      <dsp:nvSpPr>
        <dsp:cNvPr id="0" name=""/>
        <dsp:cNvSpPr/>
      </dsp:nvSpPr>
      <dsp:spPr>
        <a:xfrm>
          <a:off x="5867400" y="1219199"/>
          <a:ext cx="2514600" cy="1625600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867400" y="1219199"/>
        <a:ext cx="2514600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E7757-554E-4CD8-900E-0FD5EEDC94FC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73081-E15B-469C-9F58-A9ADBD82E2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DD2F11-8196-446A-87DF-65D3482A4A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B75F6F-32AC-4EED-870D-650F435F740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0FBA7D-05F2-4E67-B452-8E00B17F360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AD08DE-146A-4A2E-9883-8A9ACE163CD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9BC080-D75A-434B-A572-C31BC7DC8E5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C42738-D957-42FC-B4D2-37C7AEBDE9D0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2755BF-B6AE-4507-91A9-027D81127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vcs.k12.nc/moodle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" y="365760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US" sz="3900" b="1" dirty="0" smtClean="0">
                <a:solidFill>
                  <a:schemeClr val="accent1">
                    <a:lumMod val="50000"/>
                  </a:schemeClr>
                </a:solidFill>
                <a:latin typeface="Britannic Bold" pitchFamily="34" charset="0"/>
              </a:rPr>
              <a:t>Vertical Alignment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ritannic Bold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ritannic Bold" pitchFamily="34" charset="0"/>
              </a:rPr>
            </a:b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Britannic Bold" pitchFamily="34" charset="0"/>
              </a:rPr>
              <a:t>Professional Development</a:t>
            </a:r>
            <a:b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Britannic Bold" pitchFamily="34" charset="0"/>
              </a:rPr>
            </a:br>
            <a:endParaRPr lang="en-US" sz="2600" dirty="0">
              <a:solidFill>
                <a:schemeClr val="accent1">
                  <a:lumMod val="75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29200"/>
            <a:ext cx="6705600" cy="6858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sz="2200" dirty="0" smtClean="0"/>
              <a:t>February 8, 2012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Northern Vance High School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0" y="0"/>
            <a:ext cx="5334000" cy="144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1225689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Our standards are organized into </a:t>
            </a:r>
            <a:r>
              <a:rPr lang="en-US" sz="2400" b="1" dirty="0" smtClean="0"/>
              <a:t>FIVE </a:t>
            </a:r>
            <a:r>
              <a:rPr lang="en-US" sz="2400" dirty="0" smtClean="0"/>
              <a:t>Conceptual Categories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Number and Quantity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Algebra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Functions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Geometry</a:t>
            </a:r>
            <a:endParaRPr lang="en-US" sz="3200" dirty="0" smtClean="0"/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Statistics and </a:t>
            </a:r>
            <a:r>
              <a:rPr lang="en-US" sz="3200" dirty="0" smtClean="0"/>
              <a:t>Probability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2400" b="1" dirty="0" smtClean="0"/>
              <a:t>Modeling Standards </a:t>
            </a:r>
            <a:r>
              <a:rPr lang="en-US" sz="2400" i="1" dirty="0" smtClean="0"/>
              <a:t>Modeling is best interpreted not as a collection of </a:t>
            </a:r>
            <a:r>
              <a:rPr lang="en-US" sz="2400" i="1" dirty="0" smtClean="0"/>
              <a:t>isolated topics </a:t>
            </a:r>
            <a:r>
              <a:rPr lang="en-US" sz="2400" i="1" dirty="0" smtClean="0"/>
              <a:t>but rather in relation to other standards. Making mathematical models </a:t>
            </a:r>
            <a:r>
              <a:rPr lang="en-US" sz="2400" i="1" dirty="0" smtClean="0"/>
              <a:t>is a </a:t>
            </a:r>
            <a:r>
              <a:rPr lang="en-US" sz="2400" i="1" dirty="0" smtClean="0"/>
              <a:t>Standard for Mathematical Practice, and specific modeling standards </a:t>
            </a:r>
            <a:r>
              <a:rPr lang="en-US" sz="2400" i="1" dirty="0" smtClean="0"/>
              <a:t>appear the </a:t>
            </a:r>
            <a:r>
              <a:rPr lang="en-US" sz="2400" i="1" dirty="0" smtClean="0"/>
              <a:t>high school standards indicated by a star symbol (★).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MP900399221[1]"/>
          <p:cNvPicPr>
            <a:picLocks noChangeAspect="1" noChangeArrowheads="1"/>
          </p:cNvPicPr>
          <p:nvPr/>
        </p:nvPicPr>
        <p:blipFill>
          <a:blip r:embed="rId2" cstate="print"/>
          <a:srcRect l="20000" r="14999"/>
          <a:stretch>
            <a:fillRect/>
          </a:stretch>
        </p:blipFill>
        <p:spPr bwMode="auto">
          <a:xfrm>
            <a:off x="0" y="1981200"/>
            <a:ext cx="2152650" cy="331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A Close Look at the 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0435" t="37500" r="10262" b="33565"/>
          <a:stretch>
            <a:fillRect/>
          </a:stretch>
        </p:blipFill>
        <p:spPr bwMode="auto">
          <a:xfrm>
            <a:off x="1524000" y="12192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33600" y="3352800"/>
            <a:ext cx="6553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Knowing where to find information is just as</a:t>
            </a:r>
          </a:p>
          <a:p>
            <a:pPr algn="ctr"/>
            <a:r>
              <a:rPr lang="en-US" sz="2400" dirty="0" smtClean="0"/>
              <a:t>important as knowing the information.</a:t>
            </a:r>
          </a:p>
          <a:p>
            <a:endParaRPr lang="en-US" dirty="0" smtClean="0"/>
          </a:p>
          <a:p>
            <a:pPr algn="ctr"/>
            <a:r>
              <a:rPr lang="en-US" sz="2400" dirty="0" smtClean="0"/>
              <a:t>Using the Common Core State Standards in</a:t>
            </a:r>
          </a:p>
          <a:p>
            <a:pPr algn="ctr"/>
            <a:r>
              <a:rPr lang="en-US" sz="2400" dirty="0" smtClean="0"/>
              <a:t>Mathematics, search with others around you to navigate through the conceptual categories and answer the questions on the handout provided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A Close Look at the 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381000" y="1219200"/>
            <a:ext cx="5029200" cy="136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3505200"/>
            <a:ext cx="2819400" cy="2701599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81000" y="27432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HIGH SCHOOL INTRODUCTION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2743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5 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School Introduction		     p.57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763000" cy="49377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 marL="514350" indent="-514350">
              <a:buNone/>
            </a:pPr>
            <a:r>
              <a:rPr lang="en-US" dirty="0" smtClean="0"/>
              <a:t>1.  What symbol indicates the mathematics that students need to take advanced courses?</a:t>
            </a:r>
            <a:r>
              <a:rPr lang="en-US" b="1" i="1" dirty="0" smtClean="0"/>
              <a:t> </a:t>
            </a:r>
          </a:p>
          <a:p>
            <a:pPr marL="514350" indent="-514350" algn="ctr">
              <a:buNone/>
            </a:pPr>
            <a:r>
              <a:rPr lang="en-US" b="1" i="1" dirty="0" smtClean="0"/>
              <a:t>The symbol, “+”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 What does a * symbolize in the standards? </a:t>
            </a:r>
          </a:p>
          <a:p>
            <a:pPr marL="514350" indent="-514350" algn="ctr">
              <a:buNone/>
            </a:pPr>
            <a:r>
              <a:rPr lang="en-US" b="1" i="1" dirty="0" smtClean="0"/>
              <a:t>Modeling standard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 3.  What does it mean if a cluster heading has a *? </a:t>
            </a:r>
          </a:p>
          <a:p>
            <a:pPr marL="514350" indent="-514350" algn="ctr">
              <a:buNone/>
            </a:pPr>
            <a:r>
              <a:rPr lang="en-US" b="1" i="1" dirty="0" smtClean="0"/>
              <a:t>All standards in that cluster are modeling standards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A Close Look at the 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381000" y="1219200"/>
            <a:ext cx="5029200" cy="136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3505200"/>
            <a:ext cx="2819400" cy="2701599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81000" y="27432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NUMBER AND QUANTITY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2743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13 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&amp; Quantity		     p.58 – 59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7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 lvl="0">
              <a:buNone/>
            </a:pPr>
            <a:r>
              <a:rPr lang="en-US" sz="3200" dirty="0" smtClean="0"/>
              <a:t>4.  …how will the numbers systems be extended for high school students? </a:t>
            </a:r>
          </a:p>
          <a:p>
            <a:pPr algn="ctr">
              <a:buNone/>
            </a:pPr>
            <a:r>
              <a:rPr lang="en-US" sz="3800" b="1" i="1" dirty="0" smtClean="0">
                <a:solidFill>
                  <a:schemeClr val="accent1">
                    <a:lumMod val="75000"/>
                  </a:schemeClr>
                </a:solidFill>
              </a:rPr>
              <a:t>Imaginary and complex numbers are introduced</a:t>
            </a:r>
            <a:endParaRPr lang="en-US" sz="3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200" b="1" dirty="0" smtClean="0"/>
              <a:t> </a:t>
            </a:r>
            <a:endParaRPr lang="en-US" sz="3200" dirty="0" smtClean="0"/>
          </a:p>
          <a:p>
            <a:pPr lvl="0">
              <a:buNone/>
            </a:pPr>
            <a:r>
              <a:rPr lang="en-US" sz="3200" dirty="0" smtClean="0"/>
              <a:t>5.  …what are the two ways that number systems remain the same? 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pPr lvl="1">
              <a:buNone/>
            </a:pPr>
            <a:r>
              <a:rPr lang="en-US" sz="3800" b="1" i="1" dirty="0" smtClean="0">
                <a:solidFill>
                  <a:schemeClr val="accent1">
                    <a:lumMod val="75000"/>
                  </a:schemeClr>
                </a:solidFill>
              </a:rPr>
              <a:t>They all have communicative, associative, and distributive properties</a:t>
            </a:r>
          </a:p>
          <a:p>
            <a:pPr>
              <a:buNone/>
            </a:pPr>
            <a:r>
              <a:rPr lang="en-US" sz="3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lvl="1">
              <a:buNone/>
            </a:pPr>
            <a:r>
              <a:rPr lang="en-US" sz="3800" b="1" i="1" dirty="0" smtClean="0">
                <a:solidFill>
                  <a:schemeClr val="accent1">
                    <a:lumMod val="75000"/>
                  </a:schemeClr>
                </a:solidFill>
              </a:rPr>
              <a:t> Their new meanings are consistent from before.</a:t>
            </a:r>
          </a:p>
          <a:p>
            <a:pPr>
              <a:buNone/>
            </a:pPr>
            <a:r>
              <a:rPr lang="en-US" sz="3200" dirty="0" smtClean="0"/>
              <a:t> </a:t>
            </a:r>
          </a:p>
          <a:p>
            <a:pPr>
              <a:buNone/>
            </a:pPr>
            <a:r>
              <a:rPr lang="en-US" sz="3200" dirty="0" smtClean="0"/>
              <a:t> </a:t>
            </a:r>
          </a:p>
          <a:p>
            <a:pPr lvl="0">
              <a:buNone/>
            </a:pPr>
            <a:r>
              <a:rPr lang="en-US" sz="3200" dirty="0" smtClean="0"/>
              <a:t>6.  Read the subsection </a:t>
            </a:r>
            <a:r>
              <a:rPr lang="en-US" sz="3200" b="1" dirty="0" smtClean="0"/>
              <a:t>Quantities</a:t>
            </a:r>
            <a:r>
              <a:rPr lang="en-US" sz="3200" dirty="0" smtClean="0"/>
              <a:t> and explain the process of quantification.</a:t>
            </a:r>
          </a:p>
          <a:p>
            <a:pPr algn="ctr">
              <a:buNone/>
            </a:pPr>
            <a:r>
              <a:rPr lang="en-US" sz="3800" b="1" i="1" dirty="0" smtClean="0">
                <a:solidFill>
                  <a:schemeClr val="accent1">
                    <a:lumMod val="75000"/>
                  </a:schemeClr>
                </a:solidFill>
              </a:rPr>
              <a:t>The analysis of attributes of interests by determining their quantity (value) as determined by the context of the problem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Number &amp; Quantity cont.	     p.58 – 59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90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 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273780"/>
          <a:ext cx="8839200" cy="5301833"/>
        </p:xfrm>
        <a:graphic>
          <a:graphicData uri="http://schemas.openxmlformats.org/drawingml/2006/table">
            <a:tbl>
              <a:tblPr/>
              <a:tblGrid>
                <a:gridCol w="2190244"/>
                <a:gridCol w="4820156"/>
                <a:gridCol w="897761"/>
                <a:gridCol w="931039"/>
              </a:tblGrid>
              <a:tr h="8598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Domain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Cluster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</a:rPr>
                        <a:t>No. of </a:t>
                      </a:r>
                      <a:r>
                        <a:rPr lang="en-US" sz="1200" b="1" dirty="0" smtClean="0">
                          <a:latin typeface="Arial"/>
                          <a:ea typeface="Times New Roman"/>
                        </a:rPr>
                        <a:t>Standards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</a:rPr>
                        <a:t>No. of </a:t>
                      </a:r>
                      <a:r>
                        <a:rPr lang="en-US" sz="1200" b="1" dirty="0" smtClean="0">
                          <a:latin typeface="Arial"/>
                          <a:ea typeface="Times New Roman"/>
                        </a:rPr>
                        <a:t>Advanced Standards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451022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The Real Number System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N-RN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Extend the properties of exponents to rational exponents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Use properties of rational and irrational numbers.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Quantities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N-Q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Reason quantitatively and use units to solve problems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62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The Complex Number System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N-CN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Perform arithmetic operations with complex numbers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5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Represent complex numbers and their operations on the complex plane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Use complex numbers in polynomial identities and equations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62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Vector and Matrix Quantities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N-VM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Arial"/>
                          <a:ea typeface="Times New Roman"/>
                        </a:rPr>
                        <a:t>• Represent and model with vector quantities.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Perform operations on vectors.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Arial"/>
                          <a:ea typeface="Times New Roman"/>
                        </a:rPr>
                        <a:t>• Perform operations on matrices and use matrices in applications.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7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&amp; Quantity		     p.58 – 59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78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000" dirty="0" smtClean="0"/>
              <a:t>8.  List one standard or cluster that indicates a strong correlation to the MODELING standard.</a:t>
            </a:r>
          </a:p>
          <a:p>
            <a:pPr algn="ctr">
              <a:buNone/>
            </a:pPr>
            <a:r>
              <a:rPr lang="en-US" sz="2400" dirty="0" smtClean="0"/>
              <a:t> </a:t>
            </a:r>
            <a:r>
              <a:rPr lang="en-US" sz="2400" b="1" i="1" dirty="0" smtClean="0"/>
              <a:t>	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N-Q #1-3 (Quantities Cluster)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457200" y="3505200"/>
            <a:ext cx="5029200" cy="136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4800" y="43434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ALGEBRA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3124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17 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81800" y="3962400"/>
            <a:ext cx="2362200" cy="2263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Algebra					pg. 62 – 63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2800" dirty="0" smtClean="0"/>
              <a:t>9.  What are the three subsections highlighted in the   introduction? </a:t>
            </a:r>
            <a:endParaRPr lang="en-US" sz="3200" dirty="0" smtClean="0"/>
          </a:p>
          <a:p>
            <a:pPr lvl="1"/>
            <a:r>
              <a:rPr lang="en-US" sz="3000" b="1" i="1" dirty="0" smtClean="0"/>
              <a:t>Expressions</a:t>
            </a:r>
            <a:endParaRPr lang="en-US" sz="3000" dirty="0" smtClean="0"/>
          </a:p>
          <a:p>
            <a:pPr lvl="1"/>
            <a:r>
              <a:rPr lang="en-US" sz="3000" b="1" i="1" dirty="0" smtClean="0"/>
              <a:t> Equations &amp; inequalities</a:t>
            </a:r>
            <a:endParaRPr lang="en-US" sz="3000" dirty="0" smtClean="0"/>
          </a:p>
          <a:p>
            <a:pPr lvl="1"/>
            <a:r>
              <a:rPr lang="en-US" sz="3000" b="1" i="1" dirty="0" smtClean="0"/>
              <a:t> Connections to Functions and Modeling</a:t>
            </a:r>
            <a:endParaRPr lang="en-US" sz="3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Algebra cont.				pg. 62 – 63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143002"/>
          <a:ext cx="9144000" cy="5733741"/>
        </p:xfrm>
        <a:graphic>
          <a:graphicData uri="http://schemas.openxmlformats.org/drawingml/2006/table">
            <a:tbl>
              <a:tblPr/>
              <a:tblGrid>
                <a:gridCol w="2862470"/>
                <a:gridCol w="4247495"/>
                <a:gridCol w="1070891"/>
                <a:gridCol w="963144"/>
              </a:tblGrid>
              <a:tr h="10199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Domain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Cluster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No. of Standards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No. of Advanced Standards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39421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Seeing Structure in Expressions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A-SSE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Interpret the structure of expressions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Write expressions in equivalent forms to solve problems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14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Arithmetic with Polynomials and Rational Expressions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A-APR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Perform arithmetic operations on polynomials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5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Understand the relationship between zeros and factors of polynomials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Use polynomial identities to solve problems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Rewrite rational expressions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Creating Equations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A-CED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Create equations that describe numbers or relationships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562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Reasoning with Equations and Inequalities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A-REI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Understand solving equations as a process of reasoning and explain the reasoning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Solve equations and inequalities in one variable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Solve systems of equations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5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Represent and solve equations and inequalities graphically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Where We’ve Been</a:t>
            </a:r>
            <a:endParaRPr lang="en-US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4937760"/>
          </a:xfrm>
        </p:spPr>
        <p:txBody>
          <a:bodyPr>
            <a:normAutofit/>
          </a:bodyPr>
          <a:lstStyle/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Introduction to Common Core/NC Essential Standards </a:t>
            </a:r>
          </a:p>
          <a:p>
            <a:pPr marL="236538" indent="-236538">
              <a:buNone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Mathematical Practices</a:t>
            </a:r>
          </a:p>
          <a:p>
            <a:pPr marL="236538" indent="-236538">
              <a:buFont typeface="Wingdings" pitchFamily="2" charset="2"/>
              <a:buChar char="Ø"/>
            </a:pPr>
            <a:endParaRPr lang="en-US" sz="2800" dirty="0" smtClean="0"/>
          </a:p>
          <a:p>
            <a:pPr marL="236538" indent="-236538">
              <a:buFont typeface="Wingdings" pitchFamily="2" charset="2"/>
              <a:buChar char="Ø"/>
            </a:pPr>
            <a:r>
              <a:rPr lang="en-US" sz="2800" dirty="0" smtClean="0"/>
              <a:t>CLOSE Reading Technique</a:t>
            </a:r>
          </a:p>
        </p:txBody>
      </p:sp>
      <p:pic>
        <p:nvPicPr>
          <p:cNvPr id="5" name="Picture 4" descr="MathSymbo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429000"/>
            <a:ext cx="3810000" cy="2828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33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Algebra cont.				      pg. 62 – 63 </a:t>
            </a:r>
            <a:endParaRPr lang="en-US" sz="2700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04800" y="2490773"/>
            <a:ext cx="86106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 List one standard or cluster that indicates a strong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5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correlation to the</a:t>
            </a:r>
            <a:r>
              <a:rPr kumimoji="0" lang="en-US" sz="25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MODELING standard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600" b="1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A-SSE #1, 3, &amp; 4		A-CED #1-4		A-REI #11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381000" y="1295400"/>
            <a:ext cx="6324601" cy="171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3622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FUNCTIONS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3124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10 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81800" y="3962400"/>
            <a:ext cx="2362200" cy="2263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33402"/>
          <a:ext cx="9144000" cy="5943599"/>
        </p:xfrm>
        <a:graphic>
          <a:graphicData uri="http://schemas.openxmlformats.org/drawingml/2006/table">
            <a:tbl>
              <a:tblPr/>
              <a:tblGrid>
                <a:gridCol w="3132668"/>
                <a:gridCol w="3977298"/>
                <a:gridCol w="1070890"/>
                <a:gridCol w="963144"/>
              </a:tblGrid>
              <a:tr h="7207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Domain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Cluster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</a:rPr>
                        <a:t>No. of Standards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</a:rPr>
                        <a:t>No. of Advanced Standards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539977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Interpreting Functions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F- IF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Understand the concept of a function and use function notation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Interpret functions that arise in applications in terms of the context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Analyze functions using different representations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 (#7d)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Building Functions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F-BF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Build a function that models a relationship between two quantities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 (#1c)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Build new functions from existing functions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 (#4b-d &amp; 5)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Linear, Quadratic, and Exponential Models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F-LE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Construct and compare linear, quadratic, and exponential models and solve problems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Interpret expressions for functions in terms of the situation they model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Trigonometric Functions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F- TF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Extend the domain of trigonometric functions using the unit circle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Model periodic phenomena with trigonometric functions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Prove and apply trigonometric identities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28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33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Functions cont.				      pg. 67 – 68 </a:t>
            </a:r>
            <a:endParaRPr lang="en-US" sz="2700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1793196"/>
            <a:ext cx="89154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z="2800" dirty="0" smtClean="0"/>
              <a:t>13.  List one standard or cluster that indicates a strong      	correlation to the MODELING standard.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F – IF  #4-7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F – BF #1 &amp; 2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F – LE  (all)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F – TF #5 &amp; 7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381000" y="1295400"/>
            <a:ext cx="6324601" cy="171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3622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MODELING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3124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13 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81800" y="3962400"/>
            <a:ext cx="2362200" cy="2263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					pg. 72 – 73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71600"/>
            <a:ext cx="9144000" cy="493776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14.  Complete </a:t>
            </a:r>
            <a:r>
              <a:rPr lang="en-US" dirty="0" smtClean="0"/>
              <a:t>the sentence from the first paragraph on pg. 72</a:t>
            </a:r>
          </a:p>
          <a:p>
            <a:pPr algn="ctr"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Modeling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is the process of </a:t>
            </a:r>
            <a:r>
              <a:rPr lang="en-US" i="1" u="sng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CHOOSING      </a:t>
            </a:r>
            <a:r>
              <a:rPr lang="en-US" i="1" u="sng" dirty="0" smtClean="0">
                <a:solidFill>
                  <a:schemeClr val="accent1">
                    <a:lumMod val="75000"/>
                  </a:schemeClr>
                </a:solidFill>
              </a:rPr>
              <a:t>_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       USING 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appropriate mathematics and statistics to analyze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    EMPIRICAL 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situations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15.   </a:t>
            </a:r>
            <a:r>
              <a:rPr lang="en-US" dirty="0" smtClean="0"/>
              <a:t>Complete the sentence from the second paragraph on pg. 72</a:t>
            </a:r>
          </a:p>
          <a:p>
            <a:pPr algn="ctr"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Real-world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situations are not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 ORGANIZED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 and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   LABELED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for analysis; formulating tractable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    MODELS 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, representing such </a:t>
            </a:r>
            <a:r>
              <a:rPr lang="en-US" i="1" u="sng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MODELS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, and analyzing them is appropriately a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   CREATIVE    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process</a:t>
            </a:r>
            <a:r>
              <a:rPr lang="en-US" i="1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dirty="0" smtClean="0"/>
              <a:t>Modeling					pg. 72 – 73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800600"/>
            <a:ext cx="9144000" cy="20574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None/>
            </a:pPr>
            <a:r>
              <a:rPr lang="en-US" dirty="0" smtClean="0"/>
              <a:t>17.  Compare </a:t>
            </a:r>
            <a:r>
              <a:rPr lang="en-US" dirty="0" smtClean="0"/>
              <a:t>descriptive modeling and analytic modeling as described on page </a:t>
            </a:r>
            <a:r>
              <a:rPr lang="en-US" dirty="0" smtClean="0"/>
              <a:t>73</a:t>
            </a:r>
          </a:p>
          <a:p>
            <a:pPr marL="514350" lvl="0" indent="-514350" algn="ctr"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Descriptive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– describes or summarizes existing phenomena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Analytic – explain data based on theoretical ideas with parameters based on the situational model.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313" t="24500" r="11626" b="48875"/>
          <a:stretch>
            <a:fillRect/>
          </a:stretch>
        </p:blipFill>
        <p:spPr bwMode="auto">
          <a:xfrm>
            <a:off x="457200" y="990600"/>
            <a:ext cx="824184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PROBLEM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1676400"/>
            <a:ext cx="1600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/>
              <a:t>FORMULATE</a:t>
            </a:r>
            <a:endParaRPr lang="en-US" sz="17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124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COMPUTE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3200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INTERPRET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1447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VALIDATE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10400" y="1524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REPORT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38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16.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DELING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228600" y="1219200"/>
            <a:ext cx="6324601" cy="171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3622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500" dirty="0" smtClean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GEOMETRY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3124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10 </a:t>
            </a:r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81800" y="3962400"/>
            <a:ext cx="2362200" cy="2263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80994"/>
          <a:ext cx="9144000" cy="6356415"/>
        </p:xfrm>
        <a:graphic>
          <a:graphicData uri="http://schemas.openxmlformats.org/drawingml/2006/table">
            <a:tbl>
              <a:tblPr/>
              <a:tblGrid>
                <a:gridCol w="2362200"/>
                <a:gridCol w="4747764"/>
                <a:gridCol w="1070892"/>
                <a:gridCol w="963144"/>
              </a:tblGrid>
              <a:tr h="6683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Domain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Cluster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No. of Standards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Arial"/>
                          <a:ea typeface="Times New Roman"/>
                        </a:rPr>
                        <a:t>No. of Advanced Standards</a:t>
                      </a:r>
                      <a:endParaRPr lang="en-US" sz="13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336638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Congruence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G-C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Experiment with transformations in the plane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Understand congruence in terms of rigid motions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Prove geometric theorems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Make geometric constructions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78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Similarity, Right Triangles, and Trigonometry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G-SRT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Understand similarity in terms of similarity transformations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Prove theorems involving similarity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Define trigonometric ratios and solve problems involving right triangles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Apply trigonometry to general triangles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Circles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G-C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Understand and apply theorems about circles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• Find arc lengths and areas of sectors of circles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7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Expressing Geometric Properties with Equations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G-GPE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Translate between the geometric description and the equation for a conic section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Use coordinates to prove simple geometric theorems algebraically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7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Geometric Measurement and Dimension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G-GMD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Explain volume formulas and use them to solve problems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Visualize relationships between two-dimensional and three-dimensional objects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4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Modeling with Geometry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</a:rPr>
                        <a:t>G-MD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• Apply geometric concepts in modeling situations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33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Geometry </a:t>
            </a:r>
            <a:r>
              <a:rPr lang="en-US" sz="2700" dirty="0" smtClean="0"/>
              <a:t>cont.				      pg. </a:t>
            </a:r>
            <a:r>
              <a:rPr lang="en-US" sz="2700" dirty="0" smtClean="0"/>
              <a:t>74 </a:t>
            </a:r>
            <a:r>
              <a:rPr lang="en-US" sz="2700" dirty="0" smtClean="0"/>
              <a:t>– </a:t>
            </a:r>
            <a:r>
              <a:rPr lang="en-US" sz="2700" dirty="0" smtClean="0"/>
              <a:t>75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1577756"/>
            <a:ext cx="89154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0" indent="-514350">
              <a:buAutoNum type="arabicPeriod" startAt="19"/>
            </a:pPr>
            <a:r>
              <a:rPr lang="en-US" sz="2800" dirty="0" smtClean="0"/>
              <a:t>List </a:t>
            </a:r>
            <a:r>
              <a:rPr lang="en-US" sz="2800" dirty="0" smtClean="0"/>
              <a:t>one standard or cluster that indicates a strong correlation to the MODELING standard</a:t>
            </a:r>
            <a:r>
              <a:rPr lang="en-US" sz="2800" dirty="0" smtClean="0"/>
              <a:t>.</a:t>
            </a:r>
          </a:p>
          <a:p>
            <a:pPr marL="514350" lvl="0" indent="-514350"/>
            <a:endParaRPr lang="en-US" sz="2800" dirty="0" smtClean="0"/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G – SRT #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8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G 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– GPE #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7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G 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– GMD #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MG 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#1-3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9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What’s Next</a:t>
            </a:r>
            <a:endParaRPr lang="en-US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937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smtClean="0"/>
              <a:t>Today’s Purpose</a:t>
            </a:r>
          </a:p>
          <a:p>
            <a:pPr marL="228600" indent="-228600"/>
            <a:r>
              <a:rPr lang="en-US" sz="3200" dirty="0" smtClean="0"/>
              <a:t>To explore the format of the Common Core State Standards for Mathematics</a:t>
            </a:r>
          </a:p>
          <a:p>
            <a:pPr marL="228600" indent="-228600"/>
            <a:r>
              <a:rPr lang="en-US" sz="3200" dirty="0" smtClean="0"/>
              <a:t>To examine the vertical alignment of instruction and assessments to ensure that course expectations (2012-2013) are appropriately aligned to Common Core State Standards.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DELING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435" t="37500" r="10262" b="33565"/>
          <a:stretch>
            <a:fillRect/>
          </a:stretch>
        </p:blipFill>
        <p:spPr bwMode="auto">
          <a:xfrm>
            <a:off x="228600" y="1219200"/>
            <a:ext cx="6324601" cy="171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819400"/>
            <a:ext cx="5257800" cy="1905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500" dirty="0" smtClean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STATISTICS &amp; PROBABILITY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3124200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Approximately </a:t>
            </a:r>
          </a:p>
          <a:p>
            <a:pPr algn="ctr"/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7 </a:t>
            </a:r>
            <a:r>
              <a:rPr lang="en-US" sz="2300" dirty="0" smtClean="0">
                <a:solidFill>
                  <a:schemeClr val="accent4">
                    <a:lumMod val="50000"/>
                  </a:schemeClr>
                </a:solidFill>
              </a:rPr>
              <a:t>mins.</a:t>
            </a:r>
            <a:endParaRPr lang="en-US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http://school.discoveryeducation.com/clipart/images/clock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81800" y="3962400"/>
            <a:ext cx="2362200" cy="2263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pPr marL="514350" lvl="0" indent="-514350">
              <a:buAutoNum type="arabicPeriod" startAt="20"/>
            </a:pPr>
            <a:r>
              <a:rPr lang="en-US" dirty="0" smtClean="0"/>
              <a:t>Why </a:t>
            </a:r>
            <a:r>
              <a:rPr lang="en-US" dirty="0" smtClean="0"/>
              <a:t>is there a star (*) in the title of this strand on page 79? 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ALL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STATISTICS AND PROBABILITY STANDARDS ARE ALSO MODELING STANDARDS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198" y="1447801"/>
          <a:ext cx="8305801" cy="5410200"/>
        </p:xfrm>
        <a:graphic>
          <a:graphicData uri="http://schemas.openxmlformats.org/drawingml/2006/table">
            <a:tbl>
              <a:tblPr/>
              <a:tblGrid>
                <a:gridCol w="2949725"/>
                <a:gridCol w="3508493"/>
                <a:gridCol w="972726"/>
                <a:gridCol w="874857"/>
              </a:tblGrid>
              <a:tr h="4850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Domain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/>
                          <a:ea typeface="Times New Roman"/>
                        </a:rPr>
                        <a:t>Cluster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No. of Standards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</a:rPr>
                        <a:t>No. of Advanced Standards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516067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Interpreting Categorical and Quantitative Data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S-ID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 dirty="0">
                          <a:latin typeface="Arial"/>
                          <a:ea typeface="Times New Roman"/>
                        </a:rPr>
                        <a:t>• Summarize, represent, and interpret data on a single count or measurement variable</a:t>
                      </a:r>
                      <a:endParaRPr lang="en-US" sz="135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 dirty="0">
                          <a:latin typeface="Arial"/>
                          <a:ea typeface="Times New Roman"/>
                        </a:rPr>
                        <a:t>• Summarize, represent, and interpret data on two categorical and quantitative variables</a:t>
                      </a:r>
                      <a:endParaRPr lang="en-US" sz="135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 dirty="0">
                          <a:latin typeface="Arial"/>
                          <a:ea typeface="Times New Roman"/>
                        </a:rPr>
                        <a:t>• Interpret linear models</a:t>
                      </a:r>
                      <a:endParaRPr lang="en-US" sz="135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2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Making Inferences &amp; Justifying Conclusions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S - IC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 dirty="0">
                          <a:latin typeface="Arial"/>
                          <a:ea typeface="Times New Roman"/>
                        </a:rPr>
                        <a:t>• Understand and evaluate random processes underlying statistical experiments</a:t>
                      </a:r>
                      <a:endParaRPr lang="en-US" sz="135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>
                          <a:latin typeface="Arial"/>
                          <a:ea typeface="Times New Roman"/>
                        </a:rPr>
                        <a:t>• Make inferences and justify conclusions from sample surveys, experiments and observational studies</a:t>
                      </a:r>
                      <a:endParaRPr lang="en-US" sz="135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06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Conditional Probability and the Rules of Probability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S-CP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>
                          <a:latin typeface="Arial"/>
                          <a:ea typeface="Times New Roman"/>
                        </a:rPr>
                        <a:t>• Understand independence and conditional probability and use them to interpret data</a:t>
                      </a:r>
                      <a:endParaRPr lang="en-US" sz="135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>
                          <a:latin typeface="Arial"/>
                          <a:ea typeface="Times New Roman"/>
                        </a:rPr>
                        <a:t>• Use the rules of probability to compute probabilities of compound events in a uniform probability model</a:t>
                      </a:r>
                      <a:endParaRPr lang="en-US" sz="135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06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Using Probability to Make Decisions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Arial"/>
                          <a:ea typeface="Times New Roman"/>
                        </a:rPr>
                        <a:t>S-MD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>
                          <a:latin typeface="Arial"/>
                          <a:ea typeface="Times New Roman"/>
                        </a:rPr>
                        <a:t>• Calculate expected values and use them to solve problems</a:t>
                      </a:r>
                      <a:endParaRPr lang="en-US" sz="135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 dirty="0">
                          <a:latin typeface="Arial"/>
                          <a:ea typeface="Times New Roman"/>
                        </a:rPr>
                        <a:t>• Use probability to evaluate outcomes of decisions</a:t>
                      </a:r>
                      <a:endParaRPr lang="en-US" sz="135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50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n-US" sz="1500" dirty="0">
                        <a:latin typeface="Times New Roman"/>
                        <a:ea typeface="Times New Roman"/>
                      </a:endParaRPr>
                    </a:p>
                  </a:txBody>
                  <a:tcPr marL="52775" marR="52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1219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SUMMATION TIME!</a:t>
            </a:r>
            <a:endParaRPr lang="en-US" dirty="0"/>
          </a:p>
        </p:txBody>
      </p:sp>
      <p:pic>
        <p:nvPicPr>
          <p:cNvPr id="53250" name="Picture 2" descr="http://www.baronbarometer.com/wp-content/uploads/2011/07/Summatio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362200"/>
            <a:ext cx="2011680" cy="3352800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199" y="1447800"/>
          <a:ext cx="7162801" cy="4754658"/>
        </p:xfrm>
        <a:graphic>
          <a:graphicData uri="http://schemas.openxmlformats.org/drawingml/2006/table">
            <a:tbl>
              <a:tblPr/>
              <a:tblGrid>
                <a:gridCol w="1432430"/>
                <a:gridCol w="1432430"/>
                <a:gridCol w="1432430"/>
                <a:gridCol w="1432430"/>
                <a:gridCol w="1433081"/>
              </a:tblGrid>
              <a:tr h="3809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en-US" sz="1600" dirty="0">
                        <a:latin typeface="Arial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latin typeface="Arial"/>
                          <a:ea typeface="Times New Roman"/>
                        </a:rPr>
                        <a:t>Domains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Cluster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No. of Standards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No. of Adv. Standards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Number and Quantity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Algebra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Functions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Geometry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37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Probability &amp; Statistics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Grand Total!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22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54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113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i="1" dirty="0">
                          <a:solidFill>
                            <a:srgbClr val="000080"/>
                          </a:solidFill>
                          <a:latin typeface="Arial"/>
                          <a:ea typeface="Times New Roman"/>
                        </a:rPr>
                        <a:t>46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990600"/>
          <a:ext cx="82296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1447800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Inch-deep coverage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1524000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Lengthy review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4267200"/>
            <a:ext cx="2819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Definition of insanity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1910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Re-teaching at next level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6248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Current Dilemma</a:t>
            </a:r>
            <a:endParaRPr lang="en-US" sz="4500" b="1" dirty="0">
              <a:solidFill>
                <a:schemeClr val="accent5">
                  <a:lumMod val="75000"/>
                </a:schemeClr>
              </a:solidFill>
              <a:latin typeface="Britannic Bold" pitchFamily="34" charset="0"/>
            </a:endParaRPr>
          </a:p>
        </p:txBody>
      </p:sp>
      <p:pic>
        <p:nvPicPr>
          <p:cNvPr id="10" name="Picture 9" descr="straightjacke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34072" y="3810000"/>
            <a:ext cx="128016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us.123rf.com/400wm/400/400/wavebreakmediamicro/wavebreakmediamicro1107/wavebreakmediamicro110718596/10196233-chalkboard-with-the-words-break-time-written-on-it-isolated-against-a-whit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95400"/>
            <a:ext cx="3352800" cy="5022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0" y="1828800"/>
          <a:ext cx="9144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1336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DAILY instructional activities/lessons are aligned to state standards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624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b="1" dirty="0" smtClean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Solution</a:t>
            </a:r>
            <a:endParaRPr lang="en-US" sz="4100" b="1" dirty="0">
              <a:solidFill>
                <a:schemeClr val="accent5">
                  <a:lumMod val="75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633478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(Cohen, 1987; English &amp; </a:t>
            </a:r>
            <a:r>
              <a:rPr lang="en-US" sz="1400" dirty="0" err="1" smtClean="0"/>
              <a:t>Steffy</a:t>
            </a:r>
            <a:r>
              <a:rPr lang="en-US" sz="1400" dirty="0" smtClean="0"/>
              <a:t>, 2001; Moss-Mitchell, 1998; </a:t>
            </a:r>
            <a:r>
              <a:rPr lang="en-US" sz="1400" dirty="0" err="1" smtClean="0"/>
              <a:t>Neidermeyer</a:t>
            </a:r>
            <a:r>
              <a:rPr lang="en-US" sz="1400" dirty="0" smtClean="0"/>
              <a:t> &amp; </a:t>
            </a:r>
            <a:r>
              <a:rPr lang="en-US" sz="1400" dirty="0" err="1" smtClean="0"/>
              <a:t>Yelon</a:t>
            </a:r>
            <a:r>
              <a:rPr lang="en-US" sz="1400" dirty="0" smtClean="0"/>
              <a:t>, 1981; Porter et al., 1994; Porter &amp; Smithson, 2001; Price-</a:t>
            </a:r>
            <a:r>
              <a:rPr lang="en-US" sz="1400" dirty="0" err="1" smtClean="0"/>
              <a:t>Braugh</a:t>
            </a:r>
            <a:r>
              <a:rPr lang="en-US" sz="1400" dirty="0" smtClean="0"/>
              <a:t>, 1997; </a:t>
            </a:r>
            <a:r>
              <a:rPr lang="en-US" sz="1400" dirty="0" err="1" smtClean="0"/>
              <a:t>Wishnick</a:t>
            </a:r>
            <a:r>
              <a:rPr lang="en-US" sz="1400" dirty="0" smtClean="0"/>
              <a:t>, 1989)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762000"/>
            <a:ext cx="838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VERTICAL ALIGNMENT</a:t>
            </a:r>
          </a:p>
          <a:p>
            <a:pPr algn="ctr"/>
            <a:r>
              <a:rPr lang="en-US" sz="2200" dirty="0" smtClean="0"/>
              <a:t>Establishing and/or recognizing the scope and sequence of course content to ensure…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22098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An appropriate amount of time is devoted to instruction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2209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Unnecessary repetitions are removed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4419600"/>
            <a:ext cx="2895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002060"/>
                </a:solidFill>
              </a:rPr>
              <a:t>Gaps are</a:t>
            </a:r>
          </a:p>
          <a:p>
            <a:pPr algn="ctr"/>
            <a:r>
              <a:rPr lang="en-US" sz="2500" b="1" dirty="0" smtClean="0">
                <a:solidFill>
                  <a:srgbClr val="002060"/>
                </a:solidFill>
              </a:rPr>
              <a:t> indentified</a:t>
            </a:r>
            <a:endParaRPr lang="en-US" sz="25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00600" y="4419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Assessments are appropriate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Building a Map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295400"/>
            <a:ext cx="8458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In two separate groups, </a:t>
            </a:r>
          </a:p>
          <a:p>
            <a:pPr marL="228600" indent="7938"/>
            <a:r>
              <a:rPr lang="en-US" sz="3200" dirty="0" smtClean="0"/>
              <a:t>remove the content of the </a:t>
            </a:r>
          </a:p>
          <a:p>
            <a:pPr marL="228600" indent="7938"/>
            <a:r>
              <a:rPr lang="en-US" sz="3200" dirty="0" smtClean="0"/>
              <a:t>envelope and place them </a:t>
            </a:r>
          </a:p>
          <a:p>
            <a:pPr marL="228600" indent="7938"/>
            <a:r>
              <a:rPr lang="en-US" sz="3200" dirty="0" smtClean="0"/>
              <a:t>on the table so that all </a:t>
            </a:r>
          </a:p>
          <a:p>
            <a:pPr marL="228600" indent="7938"/>
            <a:r>
              <a:rPr lang="en-US" sz="3200" dirty="0" smtClean="0"/>
              <a:t>members can read its statements </a:t>
            </a:r>
          </a:p>
          <a:p>
            <a:pPr marL="228600" indent="-228600"/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Discuss what statements should be learned  and/or mastered at each grade band  (K-2, 3-5, 6-8 and 9-12) in regards to the </a:t>
            </a:r>
            <a:r>
              <a:rPr lang="en-US" sz="3200" b="1" dirty="0" smtClean="0"/>
              <a:t>Geometry Domain</a:t>
            </a:r>
            <a:endParaRPr lang="en-US" sz="3200" b="1" dirty="0"/>
          </a:p>
        </p:txBody>
      </p:sp>
      <p:pic>
        <p:nvPicPr>
          <p:cNvPr id="6" name="Picture 5" descr="mapp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219200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Activity: Building a Map</a:t>
            </a:r>
            <a:endParaRPr lang="en-US" sz="25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71601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Have one group member keep notes of the conversations and/or questions that arise</a:t>
            </a:r>
          </a:p>
          <a:p>
            <a:pPr marL="228600" indent="-228600"/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Once a group consensus has been made, arrange them on the table under the appropriate grade band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32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Make note of how one statement may contribute to the understanding of another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Activity: Building a Map</a:t>
            </a:r>
            <a:endParaRPr lang="en-US" sz="25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828800"/>
            <a:ext cx="838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dirty="0" smtClean="0"/>
              <a:t>Have a group member share out the group’s progression map and discussions with the whole group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3200" dirty="0" smtClean="0"/>
          </a:p>
          <a:p>
            <a:pPr marL="228600" indent="-228600"/>
            <a:endParaRPr lang="en-US" sz="3200" dirty="0" smtClean="0"/>
          </a:p>
          <a:p>
            <a:pPr marL="228600" indent="-228600"/>
            <a:endParaRPr lang="en-US" sz="3200" dirty="0" smtClean="0"/>
          </a:p>
        </p:txBody>
      </p:sp>
      <p:pic>
        <p:nvPicPr>
          <p:cNvPr id="4" name="Picture 3" descr="presen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3352800"/>
            <a:ext cx="2828925" cy="2828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/>
            <a:r>
              <a:rPr lang="en-US" sz="3200" dirty="0" smtClean="0">
                <a:solidFill>
                  <a:srgbClr val="C00000"/>
                </a:solidFill>
              </a:rPr>
              <a:t>Compare your maps to the Common Core State Standards for Mathematics</a:t>
            </a:r>
          </a:p>
          <a:p>
            <a:pPr marL="228600" indent="-228600"/>
            <a:endParaRPr lang="en-US" sz="3200" dirty="0" smtClean="0"/>
          </a:p>
          <a:p>
            <a:pPr marL="228600" indent="-228600"/>
            <a:endParaRPr lang="en-US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05000" y="54102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K-2 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2209800"/>
            <a:ext cx="228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K.G.2</a:t>
            </a:r>
            <a:endParaRPr lang="en-US" sz="2000" dirty="0"/>
          </a:p>
          <a:p>
            <a:pPr algn="ctr"/>
            <a:r>
              <a:rPr lang="en-US" sz="2000" b="1" dirty="0"/>
              <a:t>Correctly name shapes regardless of their orientations or overall size.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276600" y="1371600"/>
            <a:ext cx="2438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1.G.3</a:t>
            </a:r>
            <a:endParaRPr lang="en-US" sz="2000" dirty="0"/>
          </a:p>
          <a:p>
            <a:pPr algn="ctr"/>
            <a:r>
              <a:rPr lang="en-US" sz="2000" b="1" dirty="0"/>
              <a:t>Partition circles and rectangles into two and four equal shares, </a:t>
            </a:r>
            <a:r>
              <a:rPr lang="en-US" sz="2000" b="1" dirty="0" smtClean="0"/>
              <a:t>describe</a:t>
            </a:r>
            <a:r>
              <a:rPr lang="en-US" sz="2000" dirty="0" smtClean="0"/>
              <a:t> </a:t>
            </a:r>
            <a:r>
              <a:rPr lang="en-US" sz="2000" b="1" dirty="0" smtClean="0"/>
              <a:t>the </a:t>
            </a:r>
            <a:r>
              <a:rPr lang="en-US" sz="2000" b="1" dirty="0"/>
              <a:t>shares using the words halves, fourths, </a:t>
            </a:r>
            <a:r>
              <a:rPr lang="en-US" sz="2000" b="1" dirty="0" smtClean="0"/>
              <a:t>and quarters</a:t>
            </a:r>
            <a:r>
              <a:rPr lang="en-US" sz="2000" b="1" dirty="0"/>
              <a:t>, and use </a:t>
            </a:r>
            <a:r>
              <a:rPr lang="en-US" sz="2000" b="1" dirty="0" smtClean="0"/>
              <a:t>the phrases </a:t>
            </a:r>
            <a:r>
              <a:rPr lang="en-US" sz="2000" b="1" dirty="0"/>
              <a:t>half of, fourth of, and quarter of.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24600" y="2057400"/>
            <a:ext cx="2286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2.G.2</a:t>
            </a:r>
            <a:endParaRPr lang="en-US" sz="2000" dirty="0"/>
          </a:p>
          <a:p>
            <a:pPr algn="ctr"/>
            <a:r>
              <a:rPr lang="en-US" sz="2000" b="1" dirty="0"/>
              <a:t>Partition a rectangle into rows and columns of same-size squares and</a:t>
            </a:r>
            <a:endParaRPr lang="en-US" sz="2000" dirty="0"/>
          </a:p>
          <a:p>
            <a:pPr algn="ctr"/>
            <a:r>
              <a:rPr lang="en-US" sz="2000" b="1" dirty="0"/>
              <a:t>count to find the total number of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Key ideas			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1295401"/>
            <a:ext cx="86868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Common core state standards are research based.</a:t>
            </a:r>
          </a:p>
          <a:p>
            <a:pPr eaLnBrk="1" hangingPunct="1"/>
            <a:r>
              <a:rPr lang="en-US" sz="3200" dirty="0" smtClean="0"/>
              <a:t>The sequence of topics respects what is known about how children learn and develop over time.</a:t>
            </a:r>
          </a:p>
          <a:p>
            <a:pPr eaLnBrk="1" hangingPunct="1"/>
            <a:r>
              <a:rPr lang="en-US" sz="3200" dirty="0" smtClean="0"/>
              <a:t>The intent is for students to “understand”, not just do.</a:t>
            </a:r>
          </a:p>
          <a:p>
            <a:pPr eaLnBrk="1" hangingPunct="1"/>
            <a:r>
              <a:rPr lang="en-US" sz="3200" dirty="0" smtClean="0"/>
              <a:t>All students must have the </a:t>
            </a:r>
            <a:endParaRPr lang="en-US" sz="3200" dirty="0" smtClean="0"/>
          </a:p>
          <a:p>
            <a:pPr eaLnBrk="1" hangingPunct="1">
              <a:buNone/>
            </a:pPr>
            <a:r>
              <a:rPr lang="en-US" sz="3200" dirty="0" smtClean="0"/>
              <a:t>	</a:t>
            </a:r>
            <a:r>
              <a:rPr lang="en-US" sz="3200" dirty="0" smtClean="0"/>
              <a:t>opportunity </a:t>
            </a:r>
            <a:r>
              <a:rPr lang="en-US" sz="3200" dirty="0" smtClean="0"/>
              <a:t>to learn the same </a:t>
            </a:r>
            <a:endParaRPr lang="en-US" sz="3200" dirty="0" smtClean="0"/>
          </a:p>
          <a:p>
            <a:pPr eaLnBrk="1" hangingPunct="1">
              <a:buNone/>
            </a:pPr>
            <a:r>
              <a:rPr lang="en-US" sz="3200" dirty="0" smtClean="0"/>
              <a:t>	</a:t>
            </a:r>
            <a:r>
              <a:rPr lang="en-US" sz="3200" dirty="0" smtClean="0"/>
              <a:t>high </a:t>
            </a:r>
            <a:r>
              <a:rPr lang="en-US" sz="3200" dirty="0" smtClean="0"/>
              <a:t>standards.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15364" name="Picture 5" descr="C:\Documents and Settings\vwindley\Local Settings\Temporary Internet Files\Content.IE5\LWMAABZQ\MP90028958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648200"/>
            <a:ext cx="2133600" cy="1433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3-5 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209800"/>
            <a:ext cx="220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3.G.1</a:t>
            </a:r>
            <a:endParaRPr lang="en-US" sz="2000" dirty="0"/>
          </a:p>
          <a:p>
            <a:pPr algn="ctr"/>
            <a:r>
              <a:rPr lang="en-US" sz="2000" b="1" dirty="0"/>
              <a:t>Understand that shapes in different categories</a:t>
            </a:r>
            <a:endParaRPr lang="en-US" sz="19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2133600"/>
            <a:ext cx="220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4.G.1</a:t>
            </a:r>
            <a:endParaRPr lang="en-US" sz="2000" dirty="0"/>
          </a:p>
          <a:p>
            <a:pPr algn="ctr"/>
            <a:r>
              <a:rPr lang="en-US" sz="2000" b="1" dirty="0"/>
              <a:t>Draw points, lines, line segments, rays, angles</a:t>
            </a:r>
            <a:endParaRPr lang="en-US" sz="1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1295400"/>
            <a:ext cx="2209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5.G.2</a:t>
            </a:r>
            <a:endParaRPr lang="en-US" sz="2000" dirty="0"/>
          </a:p>
          <a:p>
            <a:pPr algn="ctr"/>
            <a:r>
              <a:rPr lang="en-US" sz="2000" b="1" dirty="0"/>
              <a:t>Represent real world and mathematical problems by graphing points</a:t>
            </a:r>
            <a:endParaRPr lang="en-US" sz="2000" dirty="0"/>
          </a:p>
          <a:p>
            <a:pPr algn="ctr"/>
            <a:r>
              <a:rPr lang="en-US" sz="2000" b="1" dirty="0"/>
              <a:t>in the first quadrant of the coordinate plane, and </a:t>
            </a:r>
            <a:r>
              <a:rPr lang="en-US" sz="2000" b="1" dirty="0" smtClean="0"/>
              <a:t>interpret coordinate</a:t>
            </a:r>
            <a:endParaRPr lang="en-US" sz="2000" dirty="0"/>
          </a:p>
          <a:p>
            <a:pPr algn="ctr"/>
            <a:r>
              <a:rPr lang="en-US" sz="2000" b="1" dirty="0"/>
              <a:t>values of points in the context of the situation</a:t>
            </a:r>
            <a:endParaRPr lang="en-US" sz="19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6-8 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2098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6.G.3</a:t>
            </a:r>
            <a:endParaRPr lang="en-US" dirty="0"/>
          </a:p>
          <a:p>
            <a:pPr algn="ctr"/>
            <a:r>
              <a:rPr lang="en-US" b="1" dirty="0"/>
              <a:t>Draw polygons in the coordinate plane given coordinates for </a:t>
            </a:r>
            <a:r>
              <a:rPr lang="en-US" b="1" dirty="0" smtClean="0"/>
              <a:t>the</a:t>
            </a:r>
            <a:r>
              <a:rPr lang="en-US" dirty="0" smtClean="0"/>
              <a:t> </a:t>
            </a:r>
            <a:r>
              <a:rPr lang="en-US" b="1" dirty="0" smtClean="0"/>
              <a:t>vertices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1600200"/>
            <a:ext cx="2209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7.G.5</a:t>
            </a:r>
            <a:endParaRPr lang="en-US" sz="2000" dirty="0"/>
          </a:p>
          <a:p>
            <a:pPr algn="ctr"/>
            <a:r>
              <a:rPr lang="en-US" sz="2000" b="1" dirty="0"/>
              <a:t>Use facts about supplementary, complementary, vertical, and adjacent</a:t>
            </a:r>
            <a:endParaRPr lang="en-US" sz="2000" dirty="0"/>
          </a:p>
          <a:p>
            <a:pPr algn="ctr"/>
            <a:r>
              <a:rPr lang="en-US" sz="2000" b="1" dirty="0"/>
              <a:t>angles in a multi-step problem to write and solve simple equations </a:t>
            </a:r>
            <a:r>
              <a:rPr lang="en-US" sz="2000" b="1" dirty="0" smtClean="0"/>
              <a:t>for</a:t>
            </a:r>
            <a:r>
              <a:rPr lang="en-US" sz="2000" dirty="0" smtClean="0"/>
              <a:t> </a:t>
            </a:r>
            <a:r>
              <a:rPr lang="en-US" sz="2000" b="1" dirty="0" smtClean="0"/>
              <a:t>an </a:t>
            </a:r>
            <a:r>
              <a:rPr lang="en-US" sz="2000" b="1" dirty="0"/>
              <a:t>unknown angle in a figure.</a:t>
            </a:r>
            <a:endParaRPr lang="en-US" sz="1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1600200"/>
            <a:ext cx="220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8.G.4</a:t>
            </a:r>
            <a:endParaRPr lang="en-US" dirty="0"/>
          </a:p>
          <a:p>
            <a:pPr algn="ctr"/>
            <a:r>
              <a:rPr lang="en-US" b="1" dirty="0"/>
              <a:t>Understand that a two-dimensional figure is similar to another if the</a:t>
            </a:r>
            <a:endParaRPr lang="en-US" dirty="0"/>
          </a:p>
          <a:p>
            <a:pPr algn="ctr"/>
            <a:r>
              <a:rPr lang="en-US" b="1" dirty="0"/>
              <a:t>second can be obtained from the first by a sequence of rotations,</a:t>
            </a:r>
            <a:endParaRPr lang="en-US" dirty="0"/>
          </a:p>
          <a:p>
            <a:pPr algn="ctr"/>
            <a:r>
              <a:rPr lang="en-US" b="1" dirty="0"/>
              <a:t>reflections, translations, and dilations;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"/>
            <a:ext cx="5410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9-12 Standards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295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209800"/>
            <a:ext cx="2209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G.CO.3</a:t>
            </a:r>
            <a:endParaRPr lang="en-US" dirty="0"/>
          </a:p>
          <a:p>
            <a:pPr algn="ctr"/>
            <a:r>
              <a:rPr lang="en-US" b="1" dirty="0"/>
              <a:t>Given a rectangle, parallelogram, trapezoid, or regular polygon,</a:t>
            </a:r>
            <a:endParaRPr lang="en-US" dirty="0"/>
          </a:p>
          <a:p>
            <a:pPr algn="ctr"/>
            <a:r>
              <a:rPr lang="en-US" b="1" dirty="0"/>
              <a:t>describe the rotations and reflections that carry it onto itself.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0" y="2667000"/>
            <a:ext cx="251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G.C.1</a:t>
            </a:r>
            <a:endParaRPr lang="en-US" sz="2000" dirty="0"/>
          </a:p>
          <a:p>
            <a:pPr algn="ctr"/>
            <a:r>
              <a:rPr lang="en-US" sz="2000" b="1" dirty="0"/>
              <a:t>Prove that all circles are similar.</a:t>
            </a:r>
            <a:endParaRPr lang="en-US" sz="1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21336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G.GPE.5</a:t>
            </a:r>
            <a:endParaRPr lang="en-US" dirty="0"/>
          </a:p>
          <a:p>
            <a:pPr algn="ctr"/>
            <a:r>
              <a:rPr lang="en-US" b="1" dirty="0"/>
              <a:t>Prove the slope criteria for parallel and perpendicular lines and </a:t>
            </a:r>
            <a:r>
              <a:rPr lang="en-US" b="1" dirty="0" smtClean="0"/>
              <a:t>use</a:t>
            </a:r>
            <a:r>
              <a:rPr lang="en-US" dirty="0" smtClean="0"/>
              <a:t> </a:t>
            </a:r>
            <a:r>
              <a:rPr lang="en-US" b="1" dirty="0" smtClean="0"/>
              <a:t>them </a:t>
            </a:r>
            <a:r>
              <a:rPr lang="en-US" b="1" dirty="0"/>
              <a:t>to solve geometric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HOW DID YOUR GROUP DO?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good-news-bad-news-msps-256x3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514600"/>
            <a:ext cx="3121152" cy="3657600"/>
          </a:xfrm>
        </p:spPr>
      </p:pic>
      <p:sp>
        <p:nvSpPr>
          <p:cNvPr id="6" name="TextBox 5"/>
          <p:cNvSpPr txBox="1"/>
          <p:nvPr/>
        </p:nvSpPr>
        <p:spPr>
          <a:xfrm>
            <a:off x="3124200" y="1524000"/>
            <a:ext cx="5562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Discuss your reactions and any misconceptions that you/your group may have had.</a:t>
            </a:r>
          </a:p>
          <a:p>
            <a:endParaRPr lang="en-US" sz="2800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Where We’re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On next/last early release session will be on </a:t>
            </a:r>
            <a:r>
              <a:rPr lang="en-US" sz="3000" b="1" dirty="0" smtClean="0"/>
              <a:t>Wednesday, March 21</a:t>
            </a:r>
            <a:r>
              <a:rPr lang="en-US" sz="3000" dirty="0" smtClean="0"/>
              <a:t> at Northern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We will begin Unit/Assessment Planning and Locating Resources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There will be two days of Common Core/NC Essential Standards training for core teachers this summer – Dates TBA</a:t>
            </a:r>
            <a:endParaRPr lang="en-U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676400"/>
            <a:ext cx="11763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334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Britannic Bold" pitchFamily="34" charset="0"/>
              </a:rPr>
              <a:t>Before you GO…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4" name="Content Placeholder 3" descr="3978_picture_of_a_happy_clock_running_ou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55157" y="1828800"/>
            <a:ext cx="3088843" cy="2109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524000"/>
            <a:ext cx="5867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98463" algn="l"/>
              </a:tabLst>
              <a:defRPr/>
            </a:pPr>
            <a:r>
              <a:rPr lang="en-US" sz="2800" dirty="0" smtClean="0">
                <a:cs typeface="Andalus" pitchFamily="2" charset="-78"/>
              </a:rPr>
              <a:t>To submit an evaluation on today’s professional development session: </a:t>
            </a:r>
          </a:p>
          <a:p>
            <a:pPr algn="ctr">
              <a:tabLst>
                <a:tab pos="398463" algn="l"/>
              </a:tabLst>
              <a:defRPr/>
            </a:pP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en-US" sz="2800" dirty="0" smtClean="0">
                <a:cs typeface="Andalus" pitchFamily="2" charset="-78"/>
              </a:rPr>
              <a:t>Return to the </a:t>
            </a:r>
            <a:r>
              <a:rPr lang="en-US" sz="2800" b="1" dirty="0" smtClean="0">
                <a:cs typeface="Andalus" pitchFamily="2" charset="-78"/>
              </a:rPr>
              <a:t>1:1 Professional Development VCS</a:t>
            </a:r>
            <a:r>
              <a:rPr lang="en-US" sz="2800" dirty="0" smtClean="0">
                <a:cs typeface="Andalus" pitchFamily="2" charset="-78"/>
              </a:rPr>
              <a:t> Moodle </a:t>
            </a:r>
            <a:r>
              <a:rPr lang="en-US" sz="2800" u="sng" dirty="0" smtClean="0">
                <a:cs typeface="Andalus" pitchFamily="2" charset="-78"/>
                <a:hlinkClick r:id="rId3"/>
              </a:rPr>
              <a:t>http://moodle.vcs.k12.nc/moodle</a:t>
            </a: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None/>
              <a:defRPr/>
            </a:pPr>
            <a:endParaRPr lang="en-US" sz="2800" dirty="0" smtClean="0">
              <a:cs typeface="Andalus" pitchFamily="2" charset="-78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en-US" sz="2800" dirty="0" smtClean="0">
                <a:cs typeface="Andalus" pitchFamily="2" charset="-78"/>
              </a:rPr>
              <a:t>Under the EVALUATION topic, select</a:t>
            </a:r>
          </a:p>
          <a:p>
            <a:pPr algn="ctr">
              <a:buFont typeface="Arial" charset="0"/>
              <a:buNone/>
              <a:defRPr/>
            </a:pPr>
            <a:r>
              <a:rPr lang="en-US" sz="2800" dirty="0" smtClean="0">
                <a:cs typeface="Andalus" pitchFamily="2" charset="-78"/>
              </a:rPr>
              <a:t> “</a:t>
            </a: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Professional Development</a:t>
            </a:r>
          </a:p>
          <a:p>
            <a:pPr algn="ctr">
              <a:buFont typeface="Arial" charset="0"/>
              <a:buNone/>
              <a:defRPr/>
            </a:pPr>
            <a:r>
              <a:rPr lang="en-US" sz="2800" b="1" i="1" dirty="0" smtClean="0">
                <a:solidFill>
                  <a:srgbClr val="C00000"/>
                </a:solidFill>
                <a:cs typeface="Andalus" pitchFamily="2" charset="-78"/>
              </a:rPr>
              <a:t> (Feb. 8, 2012) EVALUATION</a:t>
            </a:r>
            <a:r>
              <a:rPr lang="en-US" sz="2800" dirty="0" smtClean="0">
                <a:cs typeface="Andalus" pitchFamily="2" charset="-78"/>
              </a:rPr>
              <a:t>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8400" y="5410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*Hard copies are available for those without laptops/internet connection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Naming the standards	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What does 7.G.3 tell you?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               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Grade level                   Standard number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dirty="0" smtClean="0"/>
              <a:t>7.G.3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dirty="0" smtClean="0"/>
          </a:p>
          <a:p>
            <a:pPr algn="ctr" eaLnBrk="1" hangingPunct="1">
              <a:buFont typeface="Wingdings 2" pitchFamily="18" charset="2"/>
              <a:buNone/>
            </a:pPr>
            <a:endParaRPr lang="en-US" sz="24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Domain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24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This is the third 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 Geometry standard.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24200" y="32766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648200" y="37338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105400" y="32766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High school standards (math 1)	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en-US" sz="2800" dirty="0" smtClean="0"/>
              <a:t>These standards have a slightly different naming convention.</a:t>
            </a:r>
          </a:p>
          <a:p>
            <a:pPr algn="ctr">
              <a:buFont typeface="Wingdings 2" pitchFamily="18" charset="2"/>
              <a:buNone/>
            </a:pPr>
            <a:r>
              <a:rPr lang="en-US" dirty="0" smtClean="0"/>
              <a:t>        </a:t>
            </a:r>
            <a:endParaRPr lang="en-US" dirty="0" smtClean="0"/>
          </a:p>
          <a:p>
            <a:pPr algn="ctr">
              <a:buFont typeface="Wingdings 2" pitchFamily="18" charset="2"/>
              <a:buNone/>
            </a:pPr>
            <a:r>
              <a:rPr lang="en-US" sz="2400" dirty="0" smtClean="0"/>
              <a:t>Conceptual </a:t>
            </a:r>
            <a:r>
              <a:rPr lang="en-US" sz="2400" dirty="0" smtClean="0"/>
              <a:t>category           Standard </a:t>
            </a:r>
            <a:r>
              <a:rPr lang="en-US" sz="2400" dirty="0" smtClean="0"/>
              <a:t>number</a:t>
            </a:r>
            <a:endParaRPr lang="en-US" sz="2800" dirty="0" smtClean="0"/>
          </a:p>
          <a:p>
            <a:pPr algn="ctr">
              <a:buFont typeface="Wingdings 2" pitchFamily="18" charset="2"/>
              <a:buNone/>
            </a:pPr>
            <a:r>
              <a:rPr lang="en-US" dirty="0" smtClean="0"/>
              <a:t>A-CED.3</a:t>
            </a:r>
            <a:endParaRPr lang="en-US" dirty="0" smtClean="0"/>
          </a:p>
          <a:p>
            <a:pPr algn="ctr">
              <a:buFont typeface="Wingdings 2" pitchFamily="18" charset="2"/>
              <a:buNone/>
            </a:pPr>
            <a:endParaRPr lang="en-US" dirty="0" smtClean="0"/>
          </a:p>
          <a:p>
            <a:pPr algn="ctr">
              <a:buFont typeface="Wingdings 2" pitchFamily="18" charset="2"/>
              <a:buNone/>
            </a:pPr>
            <a:endParaRPr lang="en-US" sz="2400" dirty="0" smtClean="0"/>
          </a:p>
          <a:p>
            <a:pPr algn="ctr">
              <a:buFont typeface="Wingdings 2" pitchFamily="18" charset="2"/>
              <a:buNone/>
            </a:pPr>
            <a:r>
              <a:rPr lang="en-US" sz="2400" dirty="0" smtClean="0"/>
              <a:t>Domain</a:t>
            </a:r>
            <a:endParaRPr lang="en-US" sz="2400" dirty="0" smtClean="0"/>
          </a:p>
          <a:p>
            <a:pPr>
              <a:buFont typeface="Wingdings 2" pitchFamily="18" charset="2"/>
              <a:buNone/>
            </a:pPr>
            <a:endParaRPr lang="en-US" sz="2800" dirty="0" smtClean="0"/>
          </a:p>
          <a:p>
            <a:pPr>
              <a:buFont typeface="Wingdings 2" pitchFamily="18" charset="2"/>
              <a:buNone/>
            </a:pPr>
            <a:r>
              <a:rPr lang="en-US" sz="2800" dirty="0" smtClean="0"/>
              <a:t>This </a:t>
            </a:r>
            <a:r>
              <a:rPr lang="en-US" sz="2800" dirty="0" smtClean="0"/>
              <a:t>standard is from the Algebra category and the Creating Equations domain. It is standard #3.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62200" y="2819400"/>
            <a:ext cx="1524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257800" y="2895600"/>
            <a:ext cx="1600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572000" y="34290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5715000" cy="419100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Britannic Bold" pitchFamily="34" charset="0"/>
              </a:rPr>
              <a:t>Accessing YOUR Standards</a:t>
            </a:r>
            <a:endParaRPr lang="en-US" sz="38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79120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n-US" sz="2400" dirty="0" smtClean="0"/>
              <a:t>Go to the VCS Moodle site 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Instructional Technology</a:t>
            </a:r>
            <a:r>
              <a:rPr lang="en-US" sz="2400" dirty="0" smtClean="0"/>
              <a:t> from the Course Categories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2400" dirty="0" smtClean="0"/>
              <a:t>Click on </a:t>
            </a:r>
            <a:r>
              <a:rPr lang="en-US" sz="2400" b="1" dirty="0" smtClean="0"/>
              <a:t>Common </a:t>
            </a:r>
          </a:p>
          <a:p>
            <a:pPr algn="r">
              <a:spcBef>
                <a:spcPts val="0"/>
              </a:spcBef>
              <a:buNone/>
            </a:pPr>
            <a:r>
              <a:rPr lang="en-US" sz="2400" b="1" dirty="0" smtClean="0"/>
              <a:t>Core &amp; NC Essential </a:t>
            </a:r>
          </a:p>
          <a:p>
            <a:pPr algn="r">
              <a:spcBef>
                <a:spcPts val="0"/>
              </a:spcBef>
              <a:buNone/>
            </a:pPr>
            <a:r>
              <a:rPr lang="en-US" sz="2400" b="1" dirty="0" smtClean="0"/>
              <a:t>Standards</a:t>
            </a:r>
          </a:p>
          <a:p>
            <a:pPr algn="r">
              <a:spcBef>
                <a:spcPts val="0"/>
              </a:spcBef>
              <a:buNone/>
            </a:pPr>
            <a:endParaRPr lang="en-US" sz="2400" dirty="0" smtClean="0"/>
          </a:p>
          <a:p>
            <a:pPr marL="6180138" indent="-177800" algn="r">
              <a:spcBef>
                <a:spcPts val="0"/>
              </a:spcBef>
              <a:buNone/>
            </a:pPr>
            <a:endParaRPr lang="en-US" sz="2400" dirty="0" smtClean="0"/>
          </a:p>
          <a:p>
            <a:pPr marL="5943600" indent="-228600" algn="r">
              <a:spcBef>
                <a:spcPts val="0"/>
              </a:spcBef>
            </a:pPr>
            <a:r>
              <a:rPr lang="en-US" sz="2400" dirty="0" smtClean="0"/>
              <a:t>Select </a:t>
            </a:r>
            <a:r>
              <a:rPr lang="en-US" sz="2400" b="1" dirty="0" smtClean="0"/>
              <a:t>Common Core State Standards for Math </a:t>
            </a:r>
            <a:r>
              <a:rPr lang="en-US" sz="2400" dirty="0" smtClean="0"/>
              <a:t>from the Mathematics section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CLOSE </a:t>
            </a:r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305800" cy="4572000"/>
          </a:xfrm>
        </p:spPr>
        <p:txBody>
          <a:bodyPr/>
          <a:lstStyle/>
          <a:p>
            <a:r>
              <a:rPr lang="en-US" smtClean="0"/>
              <a:t>Closely read p. 5 of the CCSS, “How to read the grade level standards”.</a:t>
            </a:r>
          </a:p>
          <a:p>
            <a:endParaRPr lang="en-US" smtClean="0"/>
          </a:p>
          <a:p>
            <a:r>
              <a:rPr lang="en-US" smtClean="0"/>
              <a:t>List 3 key ideas from the page.</a:t>
            </a:r>
          </a:p>
          <a:p>
            <a:endParaRPr lang="en-US" smtClean="0"/>
          </a:p>
          <a:p>
            <a:r>
              <a:rPr lang="en-US" smtClean="0"/>
              <a:t>Share your ideas with others at your table.</a:t>
            </a:r>
          </a:p>
          <a:p>
            <a:endParaRPr lang="en-US" smtClean="0"/>
          </a:p>
          <a:p>
            <a:r>
              <a:rPr lang="en-US" smtClean="0"/>
              <a:t>Each table will report 2 ideas.</a:t>
            </a:r>
          </a:p>
        </p:txBody>
      </p:sp>
      <p:pic>
        <p:nvPicPr>
          <p:cNvPr id="19460" name="Picture 5" descr="C:\Documents and Settings\vwindley\Local Settings\Temporary Internet Files\Content.IE5\80293DX0\MC90044042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"/>
            <a:ext cx="164306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Key fact!!!!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sz="3200" dirty="0" smtClean="0"/>
              <a:t>“These standards are </a:t>
            </a:r>
            <a:r>
              <a:rPr lang="en-US" sz="3200" u="sng" dirty="0" smtClean="0">
                <a:solidFill>
                  <a:srgbClr val="FF0000"/>
                </a:solidFill>
              </a:rPr>
              <a:t>not</a:t>
            </a:r>
            <a:r>
              <a:rPr lang="en-US" sz="3200" dirty="0" smtClean="0">
                <a:solidFill>
                  <a:schemeClr val="tx1"/>
                </a:solidFill>
              </a:rPr>
              <a:t> intended to be new names for old ways of doing business.”</a:t>
            </a:r>
          </a:p>
          <a:p>
            <a:pPr>
              <a:buFont typeface="Wingdings 2" pitchFamily="18" charset="2"/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The standards for mathematical practice are crucial here.</a:t>
            </a:r>
            <a:endParaRPr lang="en-US" sz="3200" dirty="0" smtClean="0"/>
          </a:p>
        </p:txBody>
      </p:sp>
      <p:pic>
        <p:nvPicPr>
          <p:cNvPr id="20484" name="Picture 5" descr="C:\Documents and Settings\vwindley\Local Settings\Temporary Internet Files\Content.IE5\80293DX0\MC9003838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8700">
            <a:off x="3886859" y="4773262"/>
            <a:ext cx="16764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143</TotalTime>
  <Words>2161</Words>
  <Application>Microsoft Office PowerPoint</Application>
  <PresentationFormat>On-screen Show (4:3)</PresentationFormat>
  <Paragraphs>533</Paragraphs>
  <Slides>45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Origin</vt:lpstr>
      <vt:lpstr>Vertical Alignment Professional Development </vt:lpstr>
      <vt:lpstr>Where We’ve Been</vt:lpstr>
      <vt:lpstr>What’s Next</vt:lpstr>
      <vt:lpstr>Key ideas   </vt:lpstr>
      <vt:lpstr>Naming the standards </vt:lpstr>
      <vt:lpstr>High school standards (math 1) </vt:lpstr>
      <vt:lpstr>Accessing YOUR Standards</vt:lpstr>
      <vt:lpstr>CLOSE Read</vt:lpstr>
      <vt:lpstr>Key fact!!!!</vt:lpstr>
      <vt:lpstr>Slide 10</vt:lpstr>
      <vt:lpstr>A Close Look at the </vt:lpstr>
      <vt:lpstr>A Close Look at the </vt:lpstr>
      <vt:lpstr>High School Introduction       p.57</vt:lpstr>
      <vt:lpstr>A Close Look at the </vt:lpstr>
      <vt:lpstr>Number &amp; Quantity       p.58 – 59 </vt:lpstr>
      <vt:lpstr>Number &amp; Quantity cont.      p.58 – 59 </vt:lpstr>
      <vt:lpstr>Number &amp; Quantity       p.58 – 59 </vt:lpstr>
      <vt:lpstr>Algebra     pg. 62 – 63 </vt:lpstr>
      <vt:lpstr>Algebra cont.    pg. 62 – 63 </vt:lpstr>
      <vt:lpstr>Algebra cont.          pg. 62 – 63 </vt:lpstr>
      <vt:lpstr>Slide 21</vt:lpstr>
      <vt:lpstr>Slide 22</vt:lpstr>
      <vt:lpstr>Functions cont.          pg. 67 – 68 </vt:lpstr>
      <vt:lpstr>Slide 24</vt:lpstr>
      <vt:lpstr>Modeling     pg. 72 – 73 </vt:lpstr>
      <vt:lpstr>Modeling     pg. 72 – 73 </vt:lpstr>
      <vt:lpstr>Slide 27</vt:lpstr>
      <vt:lpstr>Slide 28</vt:lpstr>
      <vt:lpstr>Geometry cont.          pg. 74 – 75 </vt:lpstr>
      <vt:lpstr>Slide 30</vt:lpstr>
      <vt:lpstr>Slide 31</vt:lpstr>
      <vt:lpstr>FINAL SUMMATION TIME!</vt:lpstr>
      <vt:lpstr>Slide 33</vt:lpstr>
      <vt:lpstr>Slide 34</vt:lpstr>
      <vt:lpstr>Slide 35</vt:lpstr>
      <vt:lpstr>Activity: Building a Map</vt:lpstr>
      <vt:lpstr>Activity: Building a Map</vt:lpstr>
      <vt:lpstr>Activity: Building a Map</vt:lpstr>
      <vt:lpstr>Slide 39</vt:lpstr>
      <vt:lpstr>Slide 40</vt:lpstr>
      <vt:lpstr>Slide 41</vt:lpstr>
      <vt:lpstr>Slide 42</vt:lpstr>
      <vt:lpstr>HOW DID YOUR GROUP DO? </vt:lpstr>
      <vt:lpstr>Where We’re Going</vt:lpstr>
      <vt:lpstr>Before you GO…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Alignment Professional Development </dc:title>
  <dc:creator>dross</dc:creator>
  <cp:lastModifiedBy>dross</cp:lastModifiedBy>
  <cp:revision>8</cp:revision>
  <dcterms:created xsi:type="dcterms:W3CDTF">2012-02-06T19:48:18Z</dcterms:created>
  <dcterms:modified xsi:type="dcterms:W3CDTF">2012-02-07T19:03:10Z</dcterms:modified>
</cp:coreProperties>
</file>